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8382000" cy="4714875"/>
  <p:notesSz cx="4714875" cy="8382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10"/>
  </p:normalViewPr>
  <p:slideViewPr>
    <p:cSldViewPr snapToGrid="0" snapToObjects="1">
      <p:cViewPr varScale="1">
        <p:scale>
          <a:sx n="177" d="100"/>
          <a:sy n="177" d="100"/>
        </p:scale>
        <p:origin x="184" y="2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808282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オンライン広告の効果的な展開には、WordPressを使った広告戦略が有効です。このプレゼンテーションでは、その具体的な方法と心を動かす構成についてお話しします。</a:t>
            </a:r>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オンライン広告においては、WordPressを使った広告戦略が効果的です。コンテンツマーケティングやユーザーエクスペリエンスの最適化、ターゲットオーディエンスの特定、データドリブンな広告展開、ソーシャルメディアとの連携などを活用し、ROIの最大化を目指しましょう。</a:t>
            </a:r>
          </a:p>
        </p:txBody>
      </p:sp>
      <p:sp>
        <p:nvSpPr>
          <p:cNvPr id="4" name="Slide Number Placeholder 3"/>
          <p:cNvSpPr>
            <a:spLocks noGrp="1"/>
          </p:cNvSpPr>
          <p:nvPr>
            <p:ph type="sldNum" sz="quarter" idx="10"/>
          </p:nvPr>
        </p:nvSpPr>
        <p:spPr/>
        <p:txBody>
          <a:bodyPr/>
          <a:lstStyle/>
          <a:p>
            <a:fld id="{F7021451-1387-4CA6-816F-3879F97B5CBC}" type="slidenum">
              <a:rPr lang="en-US"/>
              <a:t>10</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インターネットの普及により、オンライン広告はますます重要になっています。その一方で、情報が過剰になり、目立つことが難しくなっています。WordPressを使った広告戦略は、この課題に対応するための有力な手段です。</a:t>
            </a:r>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WordPressは、簡単な操作とカスタマイズ性の高さから、多くのウェブサイトの選択肢となっています。広告戦略においても、WordPressを使うことで、効果的なコンテンツの展開やデザインの最適化が可能です。</a:t>
            </a:r>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オンライン広告の成功には、コンテンツマーケティングが不可欠です。ウェブサイト上で有益な情報や魅力的なコンテンツを提供することで、ユーザーの興味を引き付け、ブランドイメージの向上につなげることができます。</a:t>
            </a:r>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ユーザーエクスペリエンスの良さは、オンライン広告の成果に大きく影響します。WordPressを使用することで、ウェブサイトの速度や使いやすさを最適化し、ユーザーが快適に情報を利用できる環境を整えることが重要です。</a:t>
            </a:r>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広告の効果を最大化するには、ターゲットオーディエンスを正確に特定することが必要です。WordPressを使うことで、ユーザーの属性や行動データを分析し、最適な広告メッセージを届けることができます。</a:t>
            </a:r>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WordPressの利点の一つは、データドリブンな広告戦略を展開できるということです。広告の効果を計測し、それに基づいて広告の最適化や予算配分を行うことで、より効果的な広告展開が可能になります。</a:t>
            </a:r>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ソーシャルメディアは広告戦略において重要な役割を果たしています。WordPressを使うことで、ソーシャルメディアとの連携を強化し、ユーザーの共感を呼び起こすコンテンツを展開することができます。</a:t>
            </a:r>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最後に、広告戦略の最終目標であるROI（投資対効果）の最大化です。WordPressを使った広告戦略は、効果的なコンテンツマーケティングやデータ分析により、広告の成果を最大化することに繋がります。</a:t>
            </a:r>
          </a:p>
        </p:txBody>
      </p:sp>
      <p:sp>
        <p:nvSpPr>
          <p:cNvPr id="4" name="Slide Number Placeholder 3"/>
          <p:cNvSpPr>
            <a:spLocks noGrp="1"/>
          </p:cNvSpPr>
          <p:nvPr>
            <p:ph type="sldNum" sz="quarter" idx="10"/>
          </p:nvPr>
        </p:nvSpPr>
        <p:spPr/>
        <p:txBody>
          <a:bodyPr/>
          <a:lstStyle/>
          <a:p>
            <a:fld id="{F7021451-1387-4CA6-816F-3879F97B5CBC}" type="slidenum">
              <a:rPr lang="en-US"/>
              <a:t>9</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sv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23.png"/><Relationship Id="rId7" Type="http://schemas.openxmlformats.org/officeDocument/2006/relationships/image" Target="../media/image27.sv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26.svg"/><Relationship Id="rId5" Type="http://schemas.openxmlformats.org/officeDocument/2006/relationships/image" Target="../media/image25.png"/><Relationship Id="rId4" Type="http://schemas.openxmlformats.org/officeDocument/2006/relationships/image" Target="../media/image24.svg"/><Relationship Id="rId9" Type="http://schemas.openxmlformats.org/officeDocument/2006/relationships/image" Target="../media/image2.sv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2.svg"/><Relationship Id="rId5" Type="http://schemas.openxmlformats.org/officeDocument/2006/relationships/image" Target="../media/image1.png"/><Relationship Id="rId4" Type="http://schemas.openxmlformats.org/officeDocument/2006/relationships/image" Target="../media/image7.svg"/></Relationships>
</file>

<file path=ppt/slides/_rels/slide3.xml.rels><?xml version="1.0" encoding="UTF-8" standalone="yes"?>
<Relationships xmlns="http://schemas.openxmlformats.org/package/2006/relationships"><Relationship Id="rId8" Type="http://schemas.openxmlformats.org/officeDocument/2006/relationships/image" Target="../media/image2.svg"/><Relationship Id="rId3" Type="http://schemas.openxmlformats.org/officeDocument/2006/relationships/image" Target="../media/image8.png"/><Relationship Id="rId7"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slides/_rels/slide4.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2.png"/><Relationship Id="rId7"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7.svg"/><Relationship Id="rId11" Type="http://schemas.openxmlformats.org/officeDocument/2006/relationships/image" Target="../media/image2.svg"/><Relationship Id="rId5" Type="http://schemas.openxmlformats.org/officeDocument/2006/relationships/image" Target="../media/image6.png"/><Relationship Id="rId10" Type="http://schemas.openxmlformats.org/officeDocument/2006/relationships/image" Target="../media/image1.png"/><Relationship Id="rId4" Type="http://schemas.openxmlformats.org/officeDocument/2006/relationships/image" Target="../media/image13.svg"/><Relationship Id="rId9" Type="http://schemas.openxmlformats.org/officeDocument/2006/relationships/image" Target="../media/image16.sv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7.xml.rels><?xml version="1.0" encoding="UTF-8" standalone="yes"?>
<Relationships xmlns="http://schemas.openxmlformats.org/package/2006/relationships"><Relationship Id="rId8" Type="http://schemas.openxmlformats.org/officeDocument/2006/relationships/image" Target="../media/image2.svg"/><Relationship Id="rId3" Type="http://schemas.openxmlformats.org/officeDocument/2006/relationships/image" Target="../media/image17.png"/><Relationship Id="rId7"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slides/_rels/slide8.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12.png"/><Relationship Id="rId7"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7.svg"/><Relationship Id="rId11" Type="http://schemas.openxmlformats.org/officeDocument/2006/relationships/image" Target="../media/image2.svg"/><Relationship Id="rId5" Type="http://schemas.openxmlformats.org/officeDocument/2006/relationships/image" Target="../media/image6.png"/><Relationship Id="rId10" Type="http://schemas.openxmlformats.org/officeDocument/2006/relationships/image" Target="../media/image1.png"/><Relationship Id="rId4" Type="http://schemas.openxmlformats.org/officeDocument/2006/relationships/image" Target="../media/image13.svg"/><Relationship Id="rId9" Type="http://schemas.openxmlformats.org/officeDocument/2006/relationships/image" Target="../media/image22.sv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svg"/></Relationships>
</file>

<file path=ppt/slides/slide1.xml><?xml version="1.0" encoding="utf-8"?>
<p:sld xmlns:a="http://schemas.openxmlformats.org/drawingml/2006/main" xmlns:r="http://schemas.openxmlformats.org/officeDocument/2006/relationships" xmlns:p="http://schemas.openxmlformats.org/presentationml/2006/main">
  <p:cSld name="Slide 1">
    <p:bg>
      <p:bgPr>
        <a:solidFill>
          <a:srgbClr val="FFFFFF"/>
        </a:solidFill>
        <a:effectLst/>
      </p:bgPr>
    </p:bg>
    <p:spTree>
      <p:nvGrpSpPr>
        <p:cNvPr id="1" name=""/>
        <p:cNvGrpSpPr/>
        <p:nvPr/>
      </p:nvGrpSpPr>
      <p:grpSpPr>
        <a:xfrm>
          <a:off x="0" y="0"/>
          <a:ext cx="0" cy="0"/>
          <a:chOff x="0" y="0"/>
          <a:chExt cx="0" cy="0"/>
        </a:xfrm>
      </p:grpSpPr>
      <p:pic>
        <p:nvPicPr>
          <p:cNvPr id="3" name="Image 0" descr="preencoded.png"/>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700445" y="519999"/>
            <a:ext cx="6190774" cy="3484378"/>
          </a:xfrm>
          <a:prstGeom prst="rect">
            <a:avLst/>
          </a:prstGeom>
        </p:spPr>
      </p:pic>
      <p:pic>
        <p:nvPicPr>
          <p:cNvPr id="4" name="Image 1" descr="preencoded.png"/>
          <p:cNvPicPr>
            <a:picLocks noChangeAspect="1"/>
          </p:cNvPicPr>
          <p:nvPr/>
        </p:nvPicPr>
        <p:blipFill>
          <a:blip r:embed="rId5"/>
          <a:stretch>
            <a:fillRect/>
          </a:stretch>
        </p:blipFill>
        <p:spPr>
          <a:xfrm>
            <a:off x="1509945" y="712278"/>
            <a:ext cx="6190773" cy="3482598"/>
          </a:xfrm>
          <a:prstGeom prst="rect">
            <a:avLst/>
          </a:prstGeom>
        </p:spPr>
      </p:pic>
      <p:pic>
        <p:nvPicPr>
          <p:cNvPr id="5" name="Image 2" descr="preencoded.png"/>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90782" y="1453452"/>
            <a:ext cx="4476750" cy="2381250"/>
          </a:xfrm>
          <a:prstGeom prst="rect">
            <a:avLst/>
          </a:prstGeom>
        </p:spPr>
      </p:pic>
      <p:sp>
        <p:nvSpPr>
          <p:cNvPr id="6" name="Text 0"/>
          <p:cNvSpPr/>
          <p:nvPr/>
        </p:nvSpPr>
        <p:spPr>
          <a:xfrm>
            <a:off x="667689" y="1786636"/>
            <a:ext cx="3996221" cy="1562100"/>
          </a:xfrm>
          <a:prstGeom prst="rect">
            <a:avLst/>
          </a:prstGeom>
          <a:noFill/>
          <a:ln/>
        </p:spPr>
        <p:txBody>
          <a:bodyPr wrap="square" rtlCol="0" anchor="ctr"/>
          <a:lstStyle/>
          <a:p>
            <a:pPr algn="l">
              <a:lnSpc>
                <a:spcPts val="5900"/>
              </a:lnSpc>
            </a:pPr>
            <a:r>
              <a:rPr lang="en-US" sz="3700" b="1" i="0" dirty="0">
                <a:solidFill>
                  <a:srgbClr val="FFFFFF"/>
                </a:solidFill>
              </a:rPr>
              <a:t>WordPressを使った広告戦略</a:t>
            </a:r>
            <a:endParaRPr lang="en-US" sz="3700" dirty="0"/>
          </a:p>
        </p:txBody>
      </p:sp>
      <p:sp>
        <p:nvSpPr>
          <p:cNvPr id="7" name="Text 1"/>
          <p:cNvSpPr/>
          <p:nvPr/>
        </p:nvSpPr>
        <p:spPr>
          <a:xfrm>
            <a:off x="2036921" y="4500515"/>
            <a:ext cx="4308158" cy="165021"/>
          </a:xfrm>
          <a:prstGeom prst="rect">
            <a:avLst/>
          </a:prstGeom>
          <a:noFill/>
          <a:ln/>
        </p:spPr>
        <p:txBody>
          <a:bodyPr wrap="square" rtlCol="0" anchor="ctr"/>
          <a:lstStyle/>
          <a:p>
            <a:pPr algn="ctr">
              <a:lnSpc>
                <a:spcPts val="1000"/>
              </a:lnSpc>
            </a:pPr>
            <a:r>
              <a:rPr lang="en-US" sz="700" b="0" i="0" dirty="0">
                <a:solidFill>
                  <a:srgbClr val="B2B2B2"/>
                </a:solidFill>
              </a:rPr>
              <a:t>©2022 株式会社TreasureNey Corporation. All Rights Reserved.</a:t>
            </a:r>
            <a:endParaRPr lang="en-US" sz="7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 10">
    <p:bg>
      <p:bgPr>
        <a:solidFill>
          <a:srgbClr val="FFFFFF"/>
        </a:solidFill>
        <a:effectLst/>
      </p:bgPr>
    </p:bg>
    <p:spTree>
      <p:nvGrpSpPr>
        <p:cNvPr id="1" name=""/>
        <p:cNvGrpSpPr/>
        <p:nvPr/>
      </p:nvGrpSpPr>
      <p:grpSpPr>
        <a:xfrm>
          <a:off x="0" y="0"/>
          <a:ext cx="0" cy="0"/>
          <a:chOff x="0" y="0"/>
          <a:chExt cx="0" cy="0"/>
        </a:xfrm>
      </p:grpSpPr>
      <p:sp>
        <p:nvSpPr>
          <p:cNvPr id="3" name="Text 0"/>
          <p:cNvSpPr/>
          <p:nvPr/>
        </p:nvSpPr>
        <p:spPr>
          <a:xfrm>
            <a:off x="798668" y="620840"/>
            <a:ext cx="6784661" cy="476250"/>
          </a:xfrm>
          <a:prstGeom prst="rect">
            <a:avLst/>
          </a:prstGeom>
          <a:noFill/>
          <a:ln/>
        </p:spPr>
        <p:txBody>
          <a:bodyPr wrap="square" rtlCol="0" anchor="ctr"/>
          <a:lstStyle/>
          <a:p>
            <a:pPr algn="ctr">
              <a:lnSpc>
                <a:spcPts val="1700"/>
              </a:lnSpc>
            </a:pPr>
            <a:r>
              <a:rPr lang="en-US" sz="1500" b="1" i="0" dirty="0">
                <a:solidFill>
                  <a:srgbClr val="333333"/>
                </a:solidFill>
              </a:rPr>
              <a:t>オンライン広告の成功にはWordPressを活用した広告戦略が必須です。コンテンツマーケティング、ユーザーエクスペリエンス最適化、ターゲットオーディエンス特定、データドリブンな広告展開、ソーシャルメディアとの連携を活かしROIの最大化を目指しましょう。</a:t>
            </a:r>
            <a:endParaRPr lang="en-US" sz="1500" dirty="0"/>
          </a:p>
        </p:txBody>
      </p:sp>
      <p:sp>
        <p:nvSpPr>
          <p:cNvPr id="4" name="Text 1"/>
          <p:cNvSpPr/>
          <p:nvPr/>
        </p:nvSpPr>
        <p:spPr>
          <a:xfrm>
            <a:off x="1462577" y="3446257"/>
            <a:ext cx="6018672" cy="476250"/>
          </a:xfrm>
          <a:prstGeom prst="rect">
            <a:avLst/>
          </a:prstGeom>
          <a:noFill/>
          <a:ln/>
        </p:spPr>
        <p:txBody>
          <a:bodyPr wrap="square" rtlCol="0" anchor="t"/>
          <a:lstStyle/>
          <a:p>
            <a:pPr algn="l">
              <a:lnSpc>
                <a:spcPts val="1500"/>
              </a:lnSpc>
            </a:pPr>
            <a:r>
              <a:rPr lang="en-US" sz="1000" b="0" i="0" dirty="0">
                <a:solidFill>
                  <a:srgbClr val="333333"/>
                </a:solidFill>
              </a:rPr>
              <a:t>ターゲットオーディエンスを特定することで、効果的な広告メッセージを届けることができます。さらに、データドリブンな広告展開により、成果を最大化することができます。</a:t>
            </a:r>
            <a:endParaRPr lang="en-US" sz="1000" dirty="0"/>
          </a:p>
        </p:txBody>
      </p:sp>
      <p:pic>
        <p:nvPicPr>
          <p:cNvPr id="5" name="Image 0" descr="preencoded.png"/>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59326" y="3012271"/>
            <a:ext cx="363760" cy="363760"/>
          </a:xfrm>
          <a:prstGeom prst="rect">
            <a:avLst/>
          </a:prstGeom>
        </p:spPr>
      </p:pic>
      <p:pic>
        <p:nvPicPr>
          <p:cNvPr id="6" name="Image 1" descr="preencoded.png"/>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47679" y="3092489"/>
            <a:ext cx="363769" cy="363769"/>
          </a:xfrm>
          <a:prstGeom prst="rect">
            <a:avLst/>
          </a:prstGeom>
        </p:spPr>
      </p:pic>
      <p:sp>
        <p:nvSpPr>
          <p:cNvPr id="7" name="Text 2"/>
          <p:cNvSpPr/>
          <p:nvPr/>
        </p:nvSpPr>
        <p:spPr>
          <a:xfrm>
            <a:off x="1462595" y="3087998"/>
            <a:ext cx="6018654" cy="276225"/>
          </a:xfrm>
          <a:prstGeom prst="rect">
            <a:avLst/>
          </a:prstGeom>
          <a:noFill/>
          <a:ln/>
        </p:spPr>
        <p:txBody>
          <a:bodyPr wrap="square" rtlCol="0" anchor="ctr"/>
          <a:lstStyle/>
          <a:p>
            <a:pPr algn="l">
              <a:lnSpc>
                <a:spcPts val="1700"/>
              </a:lnSpc>
            </a:pPr>
            <a:r>
              <a:rPr lang="en-US" sz="1200" b="1" i="0" dirty="0">
                <a:solidFill>
                  <a:srgbClr val="1A237E"/>
                </a:solidFill>
              </a:rPr>
              <a:t>ターゲットオーディエンスの特定とデータドリブンな広告展開</a:t>
            </a:r>
            <a:endParaRPr lang="en-US" sz="1200" dirty="0"/>
          </a:p>
        </p:txBody>
      </p:sp>
      <p:sp>
        <p:nvSpPr>
          <p:cNvPr id="8" name="Text 3"/>
          <p:cNvSpPr/>
          <p:nvPr/>
        </p:nvSpPr>
        <p:spPr>
          <a:xfrm>
            <a:off x="1462577" y="2097395"/>
            <a:ext cx="6018672" cy="476250"/>
          </a:xfrm>
          <a:prstGeom prst="rect">
            <a:avLst/>
          </a:prstGeom>
          <a:noFill/>
          <a:ln/>
        </p:spPr>
        <p:txBody>
          <a:bodyPr wrap="square" rtlCol="0" anchor="t"/>
          <a:lstStyle/>
          <a:p>
            <a:pPr algn="l">
              <a:lnSpc>
                <a:spcPts val="1500"/>
              </a:lnSpc>
            </a:pPr>
            <a:r>
              <a:rPr lang="en-US" sz="1000" b="0" i="0" dirty="0">
                <a:solidFill>
                  <a:srgbClr val="333333"/>
                </a:solidFill>
              </a:rPr>
              <a:t>オンライン広告の成功には、WordPressを使った広告戦略が有効です。コンテンツマーケティングやユーザーエクスペリエンス最適化などの戦略が重要です。</a:t>
            </a:r>
            <a:endParaRPr lang="en-US" sz="1000" dirty="0"/>
          </a:p>
        </p:txBody>
      </p:sp>
      <p:pic>
        <p:nvPicPr>
          <p:cNvPr id="9" name="Image 2" descr="preencoded.png"/>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59326" y="1663409"/>
            <a:ext cx="363760" cy="363760"/>
          </a:xfrm>
          <a:prstGeom prst="rect">
            <a:avLst/>
          </a:prstGeom>
        </p:spPr>
      </p:pic>
      <p:pic>
        <p:nvPicPr>
          <p:cNvPr id="10" name="Image 3" descr="preencoded.png"/>
          <p:cNvPicPr>
            <a:picLocks noChangeAspect="1"/>
          </p:cNvPicPr>
          <p:nvPr/>
        </p:nvPicPr>
        <p:blipFill>
          <a:blip r:embed="rId5">
            <a:extLst>
              <a:ext uri="{96DAC541-7B7A-43D3-8B79-37D633B846F1}">
                <asvg:svgBlip xmlns:asvg="http://schemas.microsoft.com/office/drawing/2016/SVG/main" r:embed="rId7"/>
              </a:ext>
            </a:extLst>
          </a:blip>
          <a:stretch>
            <a:fillRect/>
          </a:stretch>
        </p:blipFill>
        <p:spPr>
          <a:xfrm>
            <a:off x="1047679" y="1743627"/>
            <a:ext cx="363769" cy="363769"/>
          </a:xfrm>
          <a:prstGeom prst="rect">
            <a:avLst/>
          </a:prstGeom>
        </p:spPr>
      </p:pic>
      <p:sp>
        <p:nvSpPr>
          <p:cNvPr id="11" name="Text 4"/>
          <p:cNvSpPr/>
          <p:nvPr/>
        </p:nvSpPr>
        <p:spPr>
          <a:xfrm>
            <a:off x="1462595" y="1739135"/>
            <a:ext cx="6018654" cy="276225"/>
          </a:xfrm>
          <a:prstGeom prst="rect">
            <a:avLst/>
          </a:prstGeom>
          <a:noFill/>
          <a:ln/>
        </p:spPr>
        <p:txBody>
          <a:bodyPr wrap="square" rtlCol="0" anchor="ctr"/>
          <a:lstStyle/>
          <a:p>
            <a:pPr algn="l">
              <a:lnSpc>
                <a:spcPts val="1700"/>
              </a:lnSpc>
            </a:pPr>
            <a:r>
              <a:rPr lang="en-US" sz="1200" b="1" i="0" dirty="0">
                <a:solidFill>
                  <a:srgbClr val="1A237E"/>
                </a:solidFill>
              </a:rPr>
              <a:t>WordPressを活用した広告戦略の重要性</a:t>
            </a:r>
            <a:endParaRPr lang="en-US" sz="1200" dirty="0"/>
          </a:p>
        </p:txBody>
      </p:sp>
      <p:sp>
        <p:nvSpPr>
          <p:cNvPr id="12" name="Text 5"/>
          <p:cNvSpPr/>
          <p:nvPr/>
        </p:nvSpPr>
        <p:spPr>
          <a:xfrm>
            <a:off x="136116" y="167069"/>
            <a:ext cx="5133994" cy="171452"/>
          </a:xfrm>
          <a:prstGeom prst="rect">
            <a:avLst/>
          </a:prstGeom>
          <a:noFill/>
          <a:ln/>
        </p:spPr>
        <p:txBody>
          <a:bodyPr wrap="square" rtlCol="0" anchor="ctr"/>
          <a:lstStyle/>
          <a:p>
            <a:pPr algn="l">
              <a:lnSpc>
                <a:spcPts val="1900"/>
              </a:lnSpc>
            </a:pPr>
            <a:r>
              <a:rPr lang="en-US" sz="1300" b="0" i="0" dirty="0">
                <a:solidFill>
                  <a:srgbClr val="333333"/>
                </a:solidFill>
              </a:rPr>
              <a:t>WordPressを使った広告戦略のまとめ</a:t>
            </a:r>
            <a:endParaRPr lang="en-US" sz="1300" dirty="0"/>
          </a:p>
        </p:txBody>
      </p:sp>
      <p:pic>
        <p:nvPicPr>
          <p:cNvPr id="13" name="Image 4" descr="preencoded.png"/>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17521" y="161925"/>
            <a:ext cx="19050" cy="238125"/>
          </a:xfrm>
          <a:prstGeom prst="rect">
            <a:avLst/>
          </a:prstGeom>
        </p:spPr>
      </p:pic>
      <p:sp>
        <p:nvSpPr>
          <p:cNvPr id="14" name="Text 6"/>
          <p:cNvSpPr/>
          <p:nvPr/>
        </p:nvSpPr>
        <p:spPr>
          <a:xfrm>
            <a:off x="2036921" y="4500515"/>
            <a:ext cx="4308158" cy="165021"/>
          </a:xfrm>
          <a:prstGeom prst="rect">
            <a:avLst/>
          </a:prstGeom>
          <a:noFill/>
          <a:ln/>
        </p:spPr>
        <p:txBody>
          <a:bodyPr wrap="square" rtlCol="0" anchor="ctr"/>
          <a:lstStyle/>
          <a:p>
            <a:pPr algn="ctr">
              <a:lnSpc>
                <a:spcPts val="1000"/>
              </a:lnSpc>
            </a:pPr>
            <a:r>
              <a:rPr lang="en-US" sz="700" b="0" i="0" dirty="0">
                <a:solidFill>
                  <a:srgbClr val="B2B2B2"/>
                </a:solidFill>
              </a:rPr>
              <a:t>©2022 株式会社TreasureNey Corporation. All Rights Reserved.</a:t>
            </a:r>
            <a:endParaRPr lang="en-US" sz="7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bg>
      <p:bgPr>
        <a:solidFill>
          <a:srgbClr val="FFFFFF"/>
        </a:solidFill>
        <a:effectLst/>
      </p:bgPr>
    </p:bg>
    <p:spTree>
      <p:nvGrpSpPr>
        <p:cNvPr id="1" name=""/>
        <p:cNvGrpSpPr/>
        <p:nvPr/>
      </p:nvGrpSpPr>
      <p:grpSpPr>
        <a:xfrm>
          <a:off x="0" y="0"/>
          <a:ext cx="0" cy="0"/>
          <a:chOff x="0" y="0"/>
          <a:chExt cx="0" cy="0"/>
        </a:xfrm>
      </p:grpSpPr>
      <p:pic>
        <p:nvPicPr>
          <p:cNvPr id="3" name="Image 0" descr="preencoded.png"/>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208238" y="1257570"/>
            <a:ext cx="3287649" cy="1543183"/>
          </a:xfrm>
          <a:prstGeom prst="rect">
            <a:avLst/>
          </a:prstGeom>
        </p:spPr>
      </p:pic>
      <p:pic>
        <p:nvPicPr>
          <p:cNvPr id="4" name="Image 1" descr="preencoded.png"/>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547175" y="2866791"/>
            <a:ext cx="3287649" cy="1543183"/>
          </a:xfrm>
          <a:prstGeom prst="rect">
            <a:avLst/>
          </a:prstGeom>
        </p:spPr>
      </p:pic>
      <p:pic>
        <p:nvPicPr>
          <p:cNvPr id="5" name="Image 2" descr="preencoded.png"/>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57242" y="1257570"/>
            <a:ext cx="3287649" cy="1543183"/>
          </a:xfrm>
          <a:prstGeom prst="rect">
            <a:avLst/>
          </a:prstGeom>
        </p:spPr>
      </p:pic>
      <p:sp>
        <p:nvSpPr>
          <p:cNvPr id="6" name="Text 0"/>
          <p:cNvSpPr/>
          <p:nvPr/>
        </p:nvSpPr>
        <p:spPr>
          <a:xfrm>
            <a:off x="798668" y="620840"/>
            <a:ext cx="6784661" cy="476250"/>
          </a:xfrm>
          <a:prstGeom prst="rect">
            <a:avLst/>
          </a:prstGeom>
          <a:noFill/>
          <a:ln/>
        </p:spPr>
        <p:txBody>
          <a:bodyPr wrap="square" rtlCol="0" anchor="ctr"/>
          <a:lstStyle/>
          <a:p>
            <a:pPr algn="ctr">
              <a:lnSpc>
                <a:spcPts val="1700"/>
              </a:lnSpc>
            </a:pPr>
            <a:r>
              <a:rPr lang="en-US" sz="1500" b="1" i="0" dirty="0">
                <a:solidFill>
                  <a:srgbClr val="333333"/>
                </a:solidFill>
              </a:rPr>
              <a:t>インターネットの普及により、オンライン広告はますます重要になっています。その一方で、情報が過剰になり、目立つことが難しくなっています。WordPressを使った広告戦略は、この課題に対応するための有力な手段です。</a:t>
            </a:r>
            <a:endParaRPr lang="en-US" sz="1500" dirty="0"/>
          </a:p>
        </p:txBody>
      </p:sp>
      <p:sp>
        <p:nvSpPr>
          <p:cNvPr id="7" name="Text 1"/>
          <p:cNvSpPr/>
          <p:nvPr/>
        </p:nvSpPr>
        <p:spPr>
          <a:xfrm>
            <a:off x="798670" y="1390426"/>
            <a:ext cx="1274565" cy="1009650"/>
          </a:xfrm>
          <a:prstGeom prst="rect">
            <a:avLst/>
          </a:prstGeom>
          <a:noFill/>
          <a:ln/>
        </p:spPr>
        <p:txBody>
          <a:bodyPr wrap="square" rtlCol="0" anchor="ctr"/>
          <a:lstStyle/>
          <a:p>
            <a:pPr algn="ctr">
              <a:lnSpc>
                <a:spcPts val="7500"/>
              </a:lnSpc>
            </a:pPr>
            <a:r>
              <a:rPr lang="en-US" sz="5200" b="1" i="0" dirty="0">
                <a:solidFill>
                  <a:srgbClr val="9AA0CE"/>
                </a:solidFill>
              </a:rPr>
              <a:t>01</a:t>
            </a:r>
            <a:endParaRPr lang="en-US" sz="5200" dirty="0"/>
          </a:p>
        </p:txBody>
      </p:sp>
      <p:sp>
        <p:nvSpPr>
          <p:cNvPr id="8" name="Text 2"/>
          <p:cNvSpPr/>
          <p:nvPr/>
        </p:nvSpPr>
        <p:spPr>
          <a:xfrm>
            <a:off x="1933048" y="1931652"/>
            <a:ext cx="2118101" cy="628650"/>
          </a:xfrm>
          <a:prstGeom prst="rect">
            <a:avLst/>
          </a:prstGeom>
          <a:noFill/>
          <a:ln/>
        </p:spPr>
        <p:txBody>
          <a:bodyPr wrap="square" rtlCol="0" anchor="t"/>
          <a:lstStyle/>
          <a:p>
            <a:pPr algn="l">
              <a:lnSpc>
                <a:spcPts val="1300"/>
              </a:lnSpc>
            </a:pPr>
            <a:r>
              <a:rPr lang="en-US" sz="1000" b="0" i="0" dirty="0">
                <a:solidFill>
                  <a:srgbClr val="333333"/>
                </a:solidFill>
              </a:rPr>
              <a:t>インターネットの普及により、オンライン広告は必要不可欠になりました。</a:t>
            </a:r>
            <a:endParaRPr lang="en-US" sz="1000" dirty="0"/>
          </a:p>
        </p:txBody>
      </p:sp>
      <p:sp>
        <p:nvSpPr>
          <p:cNvPr id="9" name="Text 3"/>
          <p:cNvSpPr/>
          <p:nvPr/>
        </p:nvSpPr>
        <p:spPr>
          <a:xfrm>
            <a:off x="1933044" y="1575322"/>
            <a:ext cx="2118110" cy="247650"/>
          </a:xfrm>
          <a:prstGeom prst="rect">
            <a:avLst/>
          </a:prstGeom>
          <a:noFill/>
          <a:ln/>
        </p:spPr>
        <p:txBody>
          <a:bodyPr wrap="square" rtlCol="0" anchor="ctr"/>
          <a:lstStyle/>
          <a:p>
            <a:pPr algn="l">
              <a:lnSpc>
                <a:spcPts val="1600"/>
              </a:lnSpc>
            </a:pPr>
            <a:r>
              <a:rPr lang="en-US" sz="1200" b="1" i="0" dirty="0">
                <a:solidFill>
                  <a:srgbClr val="1A237E"/>
                </a:solidFill>
              </a:rPr>
              <a:t>オンライン広告の重要性</a:t>
            </a:r>
            <a:endParaRPr lang="en-US" sz="1200" dirty="0"/>
          </a:p>
        </p:txBody>
      </p:sp>
      <p:sp>
        <p:nvSpPr>
          <p:cNvPr id="10" name="Text 4"/>
          <p:cNvSpPr/>
          <p:nvPr/>
        </p:nvSpPr>
        <p:spPr>
          <a:xfrm>
            <a:off x="4149663" y="1390426"/>
            <a:ext cx="1274565" cy="1009650"/>
          </a:xfrm>
          <a:prstGeom prst="rect">
            <a:avLst/>
          </a:prstGeom>
          <a:noFill/>
          <a:ln/>
        </p:spPr>
        <p:txBody>
          <a:bodyPr wrap="square" rtlCol="0" anchor="ctr"/>
          <a:lstStyle/>
          <a:p>
            <a:pPr algn="ctr">
              <a:lnSpc>
                <a:spcPts val="7500"/>
              </a:lnSpc>
            </a:pPr>
            <a:r>
              <a:rPr lang="en-US" sz="5200" b="1" i="0" dirty="0">
                <a:solidFill>
                  <a:srgbClr val="9AA0CE"/>
                </a:solidFill>
              </a:rPr>
              <a:t>02</a:t>
            </a:r>
            <a:endParaRPr lang="en-US" sz="5200" dirty="0"/>
          </a:p>
        </p:txBody>
      </p:sp>
      <p:sp>
        <p:nvSpPr>
          <p:cNvPr id="11" name="Text 5"/>
          <p:cNvSpPr/>
          <p:nvPr/>
        </p:nvSpPr>
        <p:spPr>
          <a:xfrm>
            <a:off x="5284041" y="1931652"/>
            <a:ext cx="2118101" cy="628650"/>
          </a:xfrm>
          <a:prstGeom prst="rect">
            <a:avLst/>
          </a:prstGeom>
          <a:noFill/>
          <a:ln/>
        </p:spPr>
        <p:txBody>
          <a:bodyPr wrap="square" rtlCol="0" anchor="t"/>
          <a:lstStyle/>
          <a:p>
            <a:pPr algn="l">
              <a:lnSpc>
                <a:spcPts val="1300"/>
              </a:lnSpc>
            </a:pPr>
            <a:r>
              <a:rPr lang="en-US" sz="1000" b="0" i="0" dirty="0">
                <a:solidFill>
                  <a:srgbClr val="333333"/>
                </a:solidFill>
              </a:rPr>
              <a:t>インターネット上での情報が氾濫し、目立つことが難しくなっています。</a:t>
            </a:r>
            <a:endParaRPr lang="en-US" sz="1000" dirty="0"/>
          </a:p>
        </p:txBody>
      </p:sp>
      <p:sp>
        <p:nvSpPr>
          <p:cNvPr id="12" name="Text 6"/>
          <p:cNvSpPr/>
          <p:nvPr/>
        </p:nvSpPr>
        <p:spPr>
          <a:xfrm>
            <a:off x="5284036" y="1470547"/>
            <a:ext cx="2118110" cy="457200"/>
          </a:xfrm>
          <a:prstGeom prst="rect">
            <a:avLst/>
          </a:prstGeom>
          <a:noFill/>
          <a:ln/>
        </p:spPr>
        <p:txBody>
          <a:bodyPr wrap="square" rtlCol="0" anchor="ctr"/>
          <a:lstStyle/>
          <a:p>
            <a:pPr algn="l">
              <a:lnSpc>
                <a:spcPts val="1600"/>
              </a:lnSpc>
            </a:pPr>
            <a:r>
              <a:rPr lang="en-US" sz="1200" b="1" i="0" dirty="0">
                <a:solidFill>
                  <a:srgbClr val="1A237E"/>
                </a:solidFill>
              </a:rPr>
              <a:t>情報過剰と目立ちにくさの課題</a:t>
            </a:r>
            <a:endParaRPr lang="en-US" sz="1200" dirty="0"/>
          </a:p>
        </p:txBody>
      </p:sp>
      <p:sp>
        <p:nvSpPr>
          <p:cNvPr id="13" name="Text 7"/>
          <p:cNvSpPr/>
          <p:nvPr/>
        </p:nvSpPr>
        <p:spPr>
          <a:xfrm>
            <a:off x="2488603" y="3007020"/>
            <a:ext cx="1274565" cy="1009650"/>
          </a:xfrm>
          <a:prstGeom prst="rect">
            <a:avLst/>
          </a:prstGeom>
          <a:noFill/>
          <a:ln/>
        </p:spPr>
        <p:txBody>
          <a:bodyPr wrap="square" rtlCol="0" anchor="ctr"/>
          <a:lstStyle/>
          <a:p>
            <a:pPr algn="ctr">
              <a:lnSpc>
                <a:spcPts val="7500"/>
              </a:lnSpc>
            </a:pPr>
            <a:r>
              <a:rPr lang="en-US" sz="5200" b="1" i="0" dirty="0">
                <a:solidFill>
                  <a:srgbClr val="9AA0CE"/>
                </a:solidFill>
              </a:rPr>
              <a:t>03</a:t>
            </a:r>
            <a:endParaRPr lang="en-US" sz="5200" dirty="0"/>
          </a:p>
        </p:txBody>
      </p:sp>
      <p:sp>
        <p:nvSpPr>
          <p:cNvPr id="14" name="Text 8"/>
          <p:cNvSpPr/>
          <p:nvPr/>
        </p:nvSpPr>
        <p:spPr>
          <a:xfrm>
            <a:off x="3622981" y="3548246"/>
            <a:ext cx="2118101" cy="628650"/>
          </a:xfrm>
          <a:prstGeom prst="rect">
            <a:avLst/>
          </a:prstGeom>
          <a:noFill/>
          <a:ln/>
        </p:spPr>
        <p:txBody>
          <a:bodyPr wrap="square" rtlCol="0" anchor="t"/>
          <a:lstStyle/>
          <a:p>
            <a:pPr algn="l">
              <a:lnSpc>
                <a:spcPts val="1300"/>
              </a:lnSpc>
            </a:pPr>
            <a:r>
              <a:rPr lang="en-US" sz="1000" b="0" i="0" dirty="0">
                <a:solidFill>
                  <a:srgbClr val="333333"/>
                </a:solidFill>
              </a:rPr>
              <a:t>WordPressを活用することで、効果的な広告戦略を展開できます。</a:t>
            </a:r>
            <a:endParaRPr lang="en-US" sz="1000" dirty="0"/>
          </a:p>
        </p:txBody>
      </p:sp>
      <p:sp>
        <p:nvSpPr>
          <p:cNvPr id="15" name="Text 9"/>
          <p:cNvSpPr/>
          <p:nvPr/>
        </p:nvSpPr>
        <p:spPr>
          <a:xfrm>
            <a:off x="3622976" y="3087140"/>
            <a:ext cx="2118110" cy="457200"/>
          </a:xfrm>
          <a:prstGeom prst="rect">
            <a:avLst/>
          </a:prstGeom>
          <a:noFill/>
          <a:ln/>
        </p:spPr>
        <p:txBody>
          <a:bodyPr wrap="square" rtlCol="0" anchor="ctr"/>
          <a:lstStyle/>
          <a:p>
            <a:pPr algn="l">
              <a:lnSpc>
                <a:spcPts val="1600"/>
              </a:lnSpc>
            </a:pPr>
            <a:r>
              <a:rPr lang="en-US" sz="1200" b="1" i="0" dirty="0">
                <a:solidFill>
                  <a:srgbClr val="1A237E"/>
                </a:solidFill>
              </a:rPr>
              <a:t>WordPressを使った広告戦略の有力性</a:t>
            </a:r>
            <a:endParaRPr lang="en-US" sz="1200" dirty="0"/>
          </a:p>
        </p:txBody>
      </p:sp>
      <p:sp>
        <p:nvSpPr>
          <p:cNvPr id="16" name="Text 10"/>
          <p:cNvSpPr/>
          <p:nvPr/>
        </p:nvSpPr>
        <p:spPr>
          <a:xfrm>
            <a:off x="136116" y="167069"/>
            <a:ext cx="5133994" cy="171452"/>
          </a:xfrm>
          <a:prstGeom prst="rect">
            <a:avLst/>
          </a:prstGeom>
          <a:noFill/>
          <a:ln/>
        </p:spPr>
        <p:txBody>
          <a:bodyPr wrap="square" rtlCol="0" anchor="ctr"/>
          <a:lstStyle/>
          <a:p>
            <a:pPr algn="l">
              <a:lnSpc>
                <a:spcPts val="1900"/>
              </a:lnSpc>
            </a:pPr>
            <a:r>
              <a:rPr lang="en-US" sz="1300" b="0" i="0" dirty="0">
                <a:solidFill>
                  <a:srgbClr val="333333"/>
                </a:solidFill>
              </a:rPr>
              <a:t>オンライン広告の重要性</a:t>
            </a:r>
            <a:endParaRPr lang="en-US" sz="1300" dirty="0"/>
          </a:p>
        </p:txBody>
      </p:sp>
      <p:pic>
        <p:nvPicPr>
          <p:cNvPr id="17" name="Image 3" descr="preencoded.png"/>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17521" y="161925"/>
            <a:ext cx="19050" cy="238125"/>
          </a:xfrm>
          <a:prstGeom prst="rect">
            <a:avLst/>
          </a:prstGeom>
        </p:spPr>
      </p:pic>
      <p:sp>
        <p:nvSpPr>
          <p:cNvPr id="18" name="Text 11"/>
          <p:cNvSpPr/>
          <p:nvPr/>
        </p:nvSpPr>
        <p:spPr>
          <a:xfrm>
            <a:off x="2036921" y="4500515"/>
            <a:ext cx="4308158" cy="165021"/>
          </a:xfrm>
          <a:prstGeom prst="rect">
            <a:avLst/>
          </a:prstGeom>
          <a:noFill/>
          <a:ln/>
        </p:spPr>
        <p:txBody>
          <a:bodyPr wrap="square" rtlCol="0" anchor="ctr"/>
          <a:lstStyle/>
          <a:p>
            <a:pPr algn="ctr">
              <a:lnSpc>
                <a:spcPts val="1000"/>
              </a:lnSpc>
            </a:pPr>
            <a:r>
              <a:rPr lang="en-US" sz="700" b="0" i="0" dirty="0">
                <a:solidFill>
                  <a:srgbClr val="B2B2B2"/>
                </a:solidFill>
              </a:rPr>
              <a:t>©2022 株式会社TreasureNey Corporation. All Rights Reserved.</a:t>
            </a:r>
            <a:endParaRPr lang="en-US" sz="7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bg>
      <p:bgPr>
        <a:solidFill>
          <a:srgbClr val="FFFFFF"/>
        </a:solidFill>
        <a:effectLst/>
      </p:bgPr>
    </p:bg>
    <p:spTree>
      <p:nvGrpSpPr>
        <p:cNvPr id="1" name=""/>
        <p:cNvGrpSpPr/>
        <p:nvPr/>
      </p:nvGrpSpPr>
      <p:grpSpPr>
        <a:xfrm>
          <a:off x="0" y="0"/>
          <a:ext cx="0" cy="0"/>
          <a:chOff x="0" y="0"/>
          <a:chExt cx="0" cy="0"/>
        </a:xfrm>
      </p:grpSpPr>
      <p:sp>
        <p:nvSpPr>
          <p:cNvPr id="3" name="Text 0"/>
          <p:cNvSpPr/>
          <p:nvPr/>
        </p:nvSpPr>
        <p:spPr>
          <a:xfrm>
            <a:off x="798668" y="620840"/>
            <a:ext cx="6784661" cy="476250"/>
          </a:xfrm>
          <a:prstGeom prst="rect">
            <a:avLst/>
          </a:prstGeom>
          <a:noFill/>
          <a:ln/>
        </p:spPr>
        <p:txBody>
          <a:bodyPr wrap="square" rtlCol="0" anchor="ctr"/>
          <a:lstStyle/>
          <a:p>
            <a:pPr algn="ctr">
              <a:lnSpc>
                <a:spcPts val="1700"/>
              </a:lnSpc>
            </a:pPr>
            <a:r>
              <a:rPr lang="en-US" sz="1500" b="1" i="0" dirty="0">
                <a:solidFill>
                  <a:srgbClr val="333333"/>
                </a:solidFill>
              </a:rPr>
              <a:t>WordPressを使うことで、効果的なコンテンツの展開やデザインの最適化が可能です。</a:t>
            </a:r>
            <a:endParaRPr lang="en-US" sz="1500" dirty="0"/>
          </a:p>
        </p:txBody>
      </p:sp>
      <p:sp>
        <p:nvSpPr>
          <p:cNvPr id="4" name="Text 1"/>
          <p:cNvSpPr/>
          <p:nvPr/>
        </p:nvSpPr>
        <p:spPr>
          <a:xfrm>
            <a:off x="4409775" y="2844799"/>
            <a:ext cx="3106682" cy="1143000"/>
          </a:xfrm>
          <a:prstGeom prst="rect">
            <a:avLst/>
          </a:prstGeom>
          <a:noFill/>
          <a:ln/>
        </p:spPr>
        <p:txBody>
          <a:bodyPr wrap="square" rtlCol="0" anchor="t"/>
          <a:lstStyle/>
          <a:p>
            <a:pPr algn="l">
              <a:lnSpc>
                <a:spcPts val="1500"/>
              </a:lnSpc>
            </a:pPr>
            <a:r>
              <a:rPr lang="en-US" sz="1000" b="0" i="0" dirty="0">
                <a:solidFill>
                  <a:srgbClr val="333333"/>
                </a:solidFill>
              </a:rPr>
              <a:t>WordPressのプラグインやテーマの多機能性を活用することで、魅力的なコンテンツを作成し、閲覧者の関心を引くことができます。また、SEO対策やモバイルフレンドリーなデザインも簡単に実現できます。</a:t>
            </a:r>
            <a:endParaRPr lang="en-US" sz="1000" dirty="0"/>
          </a:p>
        </p:txBody>
      </p:sp>
      <p:pic>
        <p:nvPicPr>
          <p:cNvPr id="5" name="Image 0" descr="preencoded.png"/>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379857" y="2740500"/>
            <a:ext cx="3166518" cy="19050"/>
          </a:xfrm>
          <a:prstGeom prst="rect">
            <a:avLst/>
          </a:prstGeom>
        </p:spPr>
      </p:pic>
      <p:sp>
        <p:nvSpPr>
          <p:cNvPr id="6" name="Text 2"/>
          <p:cNvSpPr/>
          <p:nvPr/>
        </p:nvSpPr>
        <p:spPr>
          <a:xfrm>
            <a:off x="4409775" y="2359024"/>
            <a:ext cx="3106682" cy="276225"/>
          </a:xfrm>
          <a:prstGeom prst="rect">
            <a:avLst/>
          </a:prstGeom>
          <a:noFill/>
          <a:ln/>
        </p:spPr>
        <p:txBody>
          <a:bodyPr wrap="square" rtlCol="0" anchor="ctr"/>
          <a:lstStyle/>
          <a:p>
            <a:pPr algn="ctr">
              <a:lnSpc>
                <a:spcPts val="1700"/>
              </a:lnSpc>
            </a:pPr>
            <a:r>
              <a:rPr lang="en-US" sz="1200" b="1" i="0" dirty="0">
                <a:solidFill>
                  <a:srgbClr val="1A237E"/>
                </a:solidFill>
              </a:rPr>
              <a:t>効果的なコンテンツの展開と最適化</a:t>
            </a:r>
            <a:endParaRPr lang="en-US" sz="1200" dirty="0"/>
          </a:p>
        </p:txBody>
      </p:sp>
      <p:pic>
        <p:nvPicPr>
          <p:cNvPr id="7" name="Image 1" descr="preencoded.png"/>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379857" y="2254725"/>
            <a:ext cx="3166518" cy="19050"/>
          </a:xfrm>
          <a:prstGeom prst="rect">
            <a:avLst/>
          </a:prstGeom>
        </p:spPr>
      </p:pic>
      <p:pic>
        <p:nvPicPr>
          <p:cNvPr id="8" name="Image 2" descr="preencoded.png"/>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829433" y="1613891"/>
            <a:ext cx="461134" cy="461134"/>
          </a:xfrm>
          <a:prstGeom prst="rect">
            <a:avLst/>
          </a:prstGeom>
        </p:spPr>
      </p:pic>
      <p:sp>
        <p:nvSpPr>
          <p:cNvPr id="9" name="Text 3"/>
          <p:cNvSpPr/>
          <p:nvPr/>
        </p:nvSpPr>
        <p:spPr>
          <a:xfrm>
            <a:off x="5577085" y="1550637"/>
            <a:ext cx="591515" cy="523875"/>
          </a:xfrm>
          <a:prstGeom prst="rect">
            <a:avLst/>
          </a:prstGeom>
          <a:noFill/>
          <a:ln/>
        </p:spPr>
        <p:txBody>
          <a:bodyPr wrap="square" rtlCol="0" anchor="t"/>
          <a:lstStyle/>
          <a:p>
            <a:pPr algn="l">
              <a:lnSpc>
                <a:spcPts val="3800"/>
              </a:lnSpc>
            </a:pPr>
            <a:r>
              <a:rPr lang="en-US" sz="2600" b="0" i="0" dirty="0">
                <a:solidFill>
                  <a:srgbClr val="1A237E"/>
                </a:solidFill>
              </a:rPr>
              <a:t>02</a:t>
            </a:r>
            <a:endParaRPr lang="en-US" sz="2600" dirty="0"/>
          </a:p>
        </p:txBody>
      </p:sp>
      <p:sp>
        <p:nvSpPr>
          <p:cNvPr id="10" name="Text 4"/>
          <p:cNvSpPr/>
          <p:nvPr/>
        </p:nvSpPr>
        <p:spPr>
          <a:xfrm>
            <a:off x="862257" y="2844799"/>
            <a:ext cx="3106682" cy="923925"/>
          </a:xfrm>
          <a:prstGeom prst="rect">
            <a:avLst/>
          </a:prstGeom>
          <a:noFill/>
          <a:ln/>
        </p:spPr>
        <p:txBody>
          <a:bodyPr wrap="square" rtlCol="0" anchor="t"/>
          <a:lstStyle/>
          <a:p>
            <a:pPr algn="l">
              <a:lnSpc>
                <a:spcPts val="1500"/>
              </a:lnSpc>
            </a:pPr>
            <a:r>
              <a:rPr lang="en-US" sz="1000" b="0" i="0" dirty="0">
                <a:solidFill>
                  <a:srgbClr val="333333"/>
                </a:solidFill>
              </a:rPr>
              <a:t>WordPressは、ユーザーフレンドリーなUIとカスタマイズのしやすさが特長です。初心者でも簡単に使いこなせ、ウェブサイトのデザインやレイアウトを自由に変えられます。</a:t>
            </a:r>
            <a:endParaRPr lang="en-US" sz="1000" dirty="0"/>
          </a:p>
        </p:txBody>
      </p:sp>
      <p:pic>
        <p:nvPicPr>
          <p:cNvPr id="11" name="Image 3" descr="preencoded.png"/>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32339" y="2740500"/>
            <a:ext cx="3166518" cy="19050"/>
          </a:xfrm>
          <a:prstGeom prst="rect">
            <a:avLst/>
          </a:prstGeom>
        </p:spPr>
      </p:pic>
      <p:sp>
        <p:nvSpPr>
          <p:cNvPr id="12" name="Text 5"/>
          <p:cNvSpPr/>
          <p:nvPr/>
        </p:nvSpPr>
        <p:spPr>
          <a:xfrm>
            <a:off x="862257" y="2359024"/>
            <a:ext cx="3106682" cy="276225"/>
          </a:xfrm>
          <a:prstGeom prst="rect">
            <a:avLst/>
          </a:prstGeom>
          <a:noFill/>
          <a:ln/>
        </p:spPr>
        <p:txBody>
          <a:bodyPr wrap="square" rtlCol="0" anchor="ctr"/>
          <a:lstStyle/>
          <a:p>
            <a:pPr algn="ctr">
              <a:lnSpc>
                <a:spcPts val="1700"/>
              </a:lnSpc>
            </a:pPr>
            <a:r>
              <a:rPr lang="en-US" sz="1200" b="1" i="0" dirty="0">
                <a:solidFill>
                  <a:srgbClr val="1A237E"/>
                </a:solidFill>
              </a:rPr>
              <a:t>簡単な操作とカスタマイズ性の高さ</a:t>
            </a:r>
            <a:endParaRPr lang="en-US" sz="1200" dirty="0"/>
          </a:p>
        </p:txBody>
      </p:sp>
      <p:pic>
        <p:nvPicPr>
          <p:cNvPr id="13" name="Image 4" descr="preencoded.png"/>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32339" y="2254725"/>
            <a:ext cx="3166518" cy="19050"/>
          </a:xfrm>
          <a:prstGeom prst="rect">
            <a:avLst/>
          </a:prstGeom>
        </p:spPr>
      </p:pic>
      <p:pic>
        <p:nvPicPr>
          <p:cNvPr id="14" name="Image 5" descr="preencoded.png"/>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281916" y="1613891"/>
            <a:ext cx="461134" cy="461134"/>
          </a:xfrm>
          <a:prstGeom prst="rect">
            <a:avLst/>
          </a:prstGeom>
        </p:spPr>
      </p:pic>
      <p:sp>
        <p:nvSpPr>
          <p:cNvPr id="15" name="Text 6"/>
          <p:cNvSpPr/>
          <p:nvPr/>
        </p:nvSpPr>
        <p:spPr>
          <a:xfrm>
            <a:off x="2029568" y="1550637"/>
            <a:ext cx="591515" cy="523875"/>
          </a:xfrm>
          <a:prstGeom prst="rect">
            <a:avLst/>
          </a:prstGeom>
          <a:noFill/>
          <a:ln/>
        </p:spPr>
        <p:txBody>
          <a:bodyPr wrap="square" rtlCol="0" anchor="t"/>
          <a:lstStyle/>
          <a:p>
            <a:pPr algn="l">
              <a:lnSpc>
                <a:spcPts val="3800"/>
              </a:lnSpc>
            </a:pPr>
            <a:r>
              <a:rPr lang="en-US" sz="2600" b="0" i="0" dirty="0">
                <a:solidFill>
                  <a:srgbClr val="1A237E"/>
                </a:solidFill>
              </a:rPr>
              <a:t>01</a:t>
            </a:r>
            <a:endParaRPr lang="en-US" sz="2600" dirty="0"/>
          </a:p>
        </p:txBody>
      </p:sp>
      <p:sp>
        <p:nvSpPr>
          <p:cNvPr id="16" name="Text 7"/>
          <p:cNvSpPr/>
          <p:nvPr/>
        </p:nvSpPr>
        <p:spPr>
          <a:xfrm>
            <a:off x="136116" y="167069"/>
            <a:ext cx="5133994" cy="171452"/>
          </a:xfrm>
          <a:prstGeom prst="rect">
            <a:avLst/>
          </a:prstGeom>
          <a:noFill/>
          <a:ln/>
        </p:spPr>
        <p:txBody>
          <a:bodyPr wrap="square" rtlCol="0" anchor="ctr"/>
          <a:lstStyle/>
          <a:p>
            <a:pPr algn="l">
              <a:lnSpc>
                <a:spcPts val="1900"/>
              </a:lnSpc>
            </a:pPr>
            <a:r>
              <a:rPr lang="en-US" sz="1300" b="0" i="0" dirty="0">
                <a:solidFill>
                  <a:srgbClr val="333333"/>
                </a:solidFill>
              </a:rPr>
              <a:t>WordPressの利点</a:t>
            </a:r>
            <a:endParaRPr lang="en-US" sz="1300" dirty="0"/>
          </a:p>
        </p:txBody>
      </p:sp>
      <p:pic>
        <p:nvPicPr>
          <p:cNvPr id="17" name="Image 6" descr="preencoded.png"/>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17521" y="161925"/>
            <a:ext cx="19050" cy="238125"/>
          </a:xfrm>
          <a:prstGeom prst="rect">
            <a:avLst/>
          </a:prstGeom>
        </p:spPr>
      </p:pic>
      <p:sp>
        <p:nvSpPr>
          <p:cNvPr id="18" name="Text 8"/>
          <p:cNvSpPr/>
          <p:nvPr/>
        </p:nvSpPr>
        <p:spPr>
          <a:xfrm>
            <a:off x="2036921" y="4500515"/>
            <a:ext cx="4308158" cy="165021"/>
          </a:xfrm>
          <a:prstGeom prst="rect">
            <a:avLst/>
          </a:prstGeom>
          <a:noFill/>
          <a:ln/>
        </p:spPr>
        <p:txBody>
          <a:bodyPr wrap="square" rtlCol="0" anchor="ctr"/>
          <a:lstStyle/>
          <a:p>
            <a:pPr algn="ctr">
              <a:lnSpc>
                <a:spcPts val="1000"/>
              </a:lnSpc>
            </a:pPr>
            <a:r>
              <a:rPr lang="en-US" sz="700" b="0" i="0" dirty="0">
                <a:solidFill>
                  <a:srgbClr val="B2B2B2"/>
                </a:solidFill>
              </a:rPr>
              <a:t>©2022 株式会社TreasureNey Corporation. All Rights Reserved.</a:t>
            </a:r>
            <a:endParaRPr lang="en-US" sz="7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bg>
      <p:bgPr>
        <a:solidFill>
          <a:srgbClr val="FFFFFF"/>
        </a:solidFill>
        <a:effectLst/>
      </p:bgPr>
    </p:bg>
    <p:spTree>
      <p:nvGrpSpPr>
        <p:cNvPr id="1" name=""/>
        <p:cNvGrpSpPr/>
        <p:nvPr/>
      </p:nvGrpSpPr>
      <p:grpSpPr>
        <a:xfrm>
          <a:off x="0" y="0"/>
          <a:ext cx="0" cy="0"/>
          <a:chOff x="0" y="0"/>
          <a:chExt cx="0" cy="0"/>
        </a:xfrm>
      </p:grpSpPr>
      <p:pic>
        <p:nvPicPr>
          <p:cNvPr id="3" name="Image 0" descr="preencoded.png"/>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66924" y="2445944"/>
            <a:ext cx="2790615" cy="1954606"/>
          </a:xfrm>
          <a:prstGeom prst="rect">
            <a:avLst/>
          </a:prstGeom>
        </p:spPr>
      </p:pic>
      <p:sp>
        <p:nvSpPr>
          <p:cNvPr id="4" name="Text 0"/>
          <p:cNvSpPr/>
          <p:nvPr/>
        </p:nvSpPr>
        <p:spPr>
          <a:xfrm>
            <a:off x="1227425" y="2921716"/>
            <a:ext cx="2669604" cy="1143000"/>
          </a:xfrm>
          <a:prstGeom prst="rect">
            <a:avLst/>
          </a:prstGeom>
          <a:noFill/>
          <a:ln/>
        </p:spPr>
        <p:txBody>
          <a:bodyPr wrap="square" rtlCol="0" anchor="t"/>
          <a:lstStyle/>
          <a:p>
            <a:pPr algn="l">
              <a:lnSpc>
                <a:spcPts val="1500"/>
              </a:lnSpc>
            </a:pPr>
            <a:r>
              <a:rPr lang="en-US" sz="1000" b="0" i="0" dirty="0">
                <a:solidFill>
                  <a:srgbClr val="333333"/>
                </a:solidFill>
              </a:rPr>
              <a:t>質の高い情報や魅力的なコンテンツは、ユーザーの興味を引き付ける力があります。興味を引いたユーザーは、ウェブサイトに長く滞在し、ブランドにつながる行動を起こしやすくなります。</a:t>
            </a:r>
            <a:endParaRPr lang="en-US" sz="1000" dirty="0"/>
          </a:p>
        </p:txBody>
      </p:sp>
      <p:pic>
        <p:nvPicPr>
          <p:cNvPr id="5" name="Image 1" descr="preencoded.png"/>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166924" y="2445943"/>
            <a:ext cx="2790615" cy="397402"/>
          </a:xfrm>
          <a:prstGeom prst="rect">
            <a:avLst/>
          </a:prstGeom>
        </p:spPr>
      </p:pic>
      <p:sp>
        <p:nvSpPr>
          <p:cNvPr id="6" name="Text 1"/>
          <p:cNvSpPr/>
          <p:nvPr/>
        </p:nvSpPr>
        <p:spPr>
          <a:xfrm>
            <a:off x="1227420" y="2519486"/>
            <a:ext cx="2669613" cy="238125"/>
          </a:xfrm>
          <a:prstGeom prst="rect">
            <a:avLst/>
          </a:prstGeom>
          <a:noFill/>
          <a:ln/>
        </p:spPr>
        <p:txBody>
          <a:bodyPr wrap="square" rtlCol="0" anchor="ctr"/>
          <a:lstStyle/>
          <a:p>
            <a:pPr algn="ctr">
              <a:lnSpc>
                <a:spcPts val="1600"/>
              </a:lnSpc>
            </a:pPr>
            <a:r>
              <a:rPr lang="en-US" sz="1200" b="1" i="0" dirty="0">
                <a:solidFill>
                  <a:srgbClr val="FFFFFF"/>
                </a:solidFill>
              </a:rPr>
              <a:t>ユーザーの興味を引き付ける</a:t>
            </a:r>
            <a:endParaRPr lang="en-US" sz="1200" dirty="0"/>
          </a:p>
        </p:txBody>
      </p:sp>
      <p:pic>
        <p:nvPicPr>
          <p:cNvPr id="7" name="Image 2" descr="preencoded.png"/>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89629" y="1351495"/>
            <a:ext cx="945194" cy="945194"/>
          </a:xfrm>
          <a:prstGeom prst="rect">
            <a:avLst/>
          </a:prstGeom>
        </p:spPr>
      </p:pic>
      <p:sp>
        <p:nvSpPr>
          <p:cNvPr id="8" name="Text 2"/>
          <p:cNvSpPr/>
          <p:nvPr/>
        </p:nvSpPr>
        <p:spPr>
          <a:xfrm>
            <a:off x="798668" y="620840"/>
            <a:ext cx="6784661" cy="476250"/>
          </a:xfrm>
          <a:prstGeom prst="rect">
            <a:avLst/>
          </a:prstGeom>
          <a:noFill/>
          <a:ln/>
        </p:spPr>
        <p:txBody>
          <a:bodyPr wrap="square" rtlCol="0" anchor="ctr"/>
          <a:lstStyle/>
          <a:p>
            <a:pPr algn="ctr">
              <a:lnSpc>
                <a:spcPts val="1700"/>
              </a:lnSpc>
            </a:pPr>
            <a:r>
              <a:rPr lang="en-US" sz="1500" b="1" i="0" dirty="0">
                <a:solidFill>
                  <a:srgbClr val="333333"/>
                </a:solidFill>
              </a:rPr>
              <a:t>ウェブサイトを通じて魅力的なコンテンツを提供し、ブランドイメージ向上に繋げることがオンライン広告成功の鍵です。</a:t>
            </a:r>
            <a:endParaRPr lang="en-US" sz="1500" dirty="0"/>
          </a:p>
        </p:txBody>
      </p:sp>
      <p:pic>
        <p:nvPicPr>
          <p:cNvPr id="9" name="Image 3" descr="preencoded.png"/>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424458" y="2445944"/>
            <a:ext cx="2790615" cy="1954606"/>
          </a:xfrm>
          <a:prstGeom prst="rect">
            <a:avLst/>
          </a:prstGeom>
        </p:spPr>
      </p:pic>
      <p:sp>
        <p:nvSpPr>
          <p:cNvPr id="10" name="Text 3"/>
          <p:cNvSpPr/>
          <p:nvPr/>
        </p:nvSpPr>
        <p:spPr>
          <a:xfrm>
            <a:off x="4484959" y="2921716"/>
            <a:ext cx="2669597" cy="1362075"/>
          </a:xfrm>
          <a:prstGeom prst="rect">
            <a:avLst/>
          </a:prstGeom>
          <a:noFill/>
          <a:ln/>
        </p:spPr>
        <p:txBody>
          <a:bodyPr wrap="square" rtlCol="0" anchor="t"/>
          <a:lstStyle/>
          <a:p>
            <a:pPr algn="l">
              <a:lnSpc>
                <a:spcPts val="1500"/>
              </a:lnSpc>
            </a:pPr>
            <a:r>
              <a:rPr lang="en-US" sz="1000" b="0" i="0" dirty="0">
                <a:solidFill>
                  <a:srgbClr val="333333"/>
                </a:solidFill>
              </a:rPr>
              <a:t>有益な情報や魅力的なコンテンツを提供することで、ブランドの専門知識や信頼性をアピールできます。ユーザーは魅力的なコンテンツに接することで、ブランドイメージを向上させることができます。</a:t>
            </a:r>
            <a:endParaRPr lang="en-US" sz="1000" dirty="0"/>
          </a:p>
        </p:txBody>
      </p:sp>
      <p:pic>
        <p:nvPicPr>
          <p:cNvPr id="11" name="Image 4" descr="preencoded.png"/>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424458" y="2445943"/>
            <a:ext cx="2790615" cy="397402"/>
          </a:xfrm>
          <a:prstGeom prst="rect">
            <a:avLst/>
          </a:prstGeom>
        </p:spPr>
      </p:pic>
      <p:pic>
        <p:nvPicPr>
          <p:cNvPr id="12" name="Image 5" descr="preencoded.png"/>
          <p:cNvPicPr>
            <a:picLocks noChangeAspect="1"/>
          </p:cNvPicPr>
          <p:nvPr/>
        </p:nvPicPr>
        <p:blipFill>
          <a:blip r:embed="rId7">
            <a:extLst>
              <a:ext uri="{96DAC541-7B7A-43D3-8B79-37D633B846F1}">
                <asvg:svgBlip xmlns:asvg="http://schemas.microsoft.com/office/drawing/2016/SVG/main" r:embed="rId9"/>
              </a:ext>
            </a:extLst>
          </a:blip>
          <a:stretch>
            <a:fillRect/>
          </a:stretch>
        </p:blipFill>
        <p:spPr>
          <a:xfrm>
            <a:off x="5347163" y="1351495"/>
            <a:ext cx="945194" cy="945194"/>
          </a:xfrm>
          <a:prstGeom prst="rect">
            <a:avLst/>
          </a:prstGeom>
        </p:spPr>
      </p:pic>
      <p:sp>
        <p:nvSpPr>
          <p:cNvPr id="13" name="Text 4"/>
          <p:cNvSpPr/>
          <p:nvPr/>
        </p:nvSpPr>
        <p:spPr>
          <a:xfrm>
            <a:off x="4484954" y="2519486"/>
            <a:ext cx="2669613" cy="238125"/>
          </a:xfrm>
          <a:prstGeom prst="rect">
            <a:avLst/>
          </a:prstGeom>
          <a:noFill/>
          <a:ln/>
        </p:spPr>
        <p:txBody>
          <a:bodyPr wrap="square" rtlCol="0" anchor="ctr"/>
          <a:lstStyle/>
          <a:p>
            <a:pPr algn="ctr">
              <a:lnSpc>
                <a:spcPts val="1600"/>
              </a:lnSpc>
            </a:pPr>
            <a:r>
              <a:rPr lang="en-US" sz="1200" b="1" i="0" dirty="0">
                <a:solidFill>
                  <a:srgbClr val="FFFFFF"/>
                </a:solidFill>
              </a:rPr>
              <a:t>ブランドイメージの向上</a:t>
            </a:r>
            <a:endParaRPr lang="en-US" sz="1200" dirty="0"/>
          </a:p>
        </p:txBody>
      </p:sp>
      <p:sp>
        <p:nvSpPr>
          <p:cNvPr id="14" name="Text 5"/>
          <p:cNvSpPr/>
          <p:nvPr/>
        </p:nvSpPr>
        <p:spPr>
          <a:xfrm>
            <a:off x="136116" y="167069"/>
            <a:ext cx="5133994" cy="171452"/>
          </a:xfrm>
          <a:prstGeom prst="rect">
            <a:avLst/>
          </a:prstGeom>
          <a:noFill/>
          <a:ln/>
        </p:spPr>
        <p:txBody>
          <a:bodyPr wrap="square" rtlCol="0" anchor="ctr"/>
          <a:lstStyle/>
          <a:p>
            <a:pPr algn="l">
              <a:lnSpc>
                <a:spcPts val="1900"/>
              </a:lnSpc>
            </a:pPr>
            <a:r>
              <a:rPr lang="en-US" sz="1300" b="0" i="0" dirty="0">
                <a:solidFill>
                  <a:srgbClr val="333333"/>
                </a:solidFill>
              </a:rPr>
              <a:t>コンテンツマーケティングの重要性</a:t>
            </a:r>
            <a:endParaRPr lang="en-US" sz="1300" dirty="0"/>
          </a:p>
        </p:txBody>
      </p:sp>
      <p:pic>
        <p:nvPicPr>
          <p:cNvPr id="15" name="Image 6" descr="preencoded.png"/>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117521" y="161925"/>
            <a:ext cx="19050" cy="238125"/>
          </a:xfrm>
          <a:prstGeom prst="rect">
            <a:avLst/>
          </a:prstGeom>
        </p:spPr>
      </p:pic>
      <p:sp>
        <p:nvSpPr>
          <p:cNvPr id="16" name="Text 6"/>
          <p:cNvSpPr/>
          <p:nvPr/>
        </p:nvSpPr>
        <p:spPr>
          <a:xfrm>
            <a:off x="2036921" y="4500515"/>
            <a:ext cx="4308158" cy="165021"/>
          </a:xfrm>
          <a:prstGeom prst="rect">
            <a:avLst/>
          </a:prstGeom>
          <a:noFill/>
          <a:ln/>
        </p:spPr>
        <p:txBody>
          <a:bodyPr wrap="square" rtlCol="0" anchor="ctr"/>
          <a:lstStyle/>
          <a:p>
            <a:pPr algn="ctr">
              <a:lnSpc>
                <a:spcPts val="1000"/>
              </a:lnSpc>
            </a:pPr>
            <a:r>
              <a:rPr lang="en-US" sz="700" b="0" i="0" dirty="0">
                <a:solidFill>
                  <a:srgbClr val="B2B2B2"/>
                </a:solidFill>
              </a:rPr>
              <a:t>©2022 株式会社TreasureNey Corporation. All Rights Reserved.</a:t>
            </a:r>
            <a:endParaRPr lang="en-US" sz="7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bg>
      <p:bgPr>
        <a:solidFill>
          <a:srgbClr val="FFFFFF"/>
        </a:solidFill>
        <a:effectLst/>
      </p:bgPr>
    </p:bg>
    <p:spTree>
      <p:nvGrpSpPr>
        <p:cNvPr id="1" name=""/>
        <p:cNvGrpSpPr/>
        <p:nvPr/>
      </p:nvGrpSpPr>
      <p:grpSpPr>
        <a:xfrm>
          <a:off x="0" y="0"/>
          <a:ext cx="0" cy="0"/>
          <a:chOff x="0" y="0"/>
          <a:chExt cx="0" cy="0"/>
        </a:xfrm>
      </p:grpSpPr>
      <p:sp>
        <p:nvSpPr>
          <p:cNvPr id="3" name="Text 0"/>
          <p:cNvSpPr/>
          <p:nvPr/>
        </p:nvSpPr>
        <p:spPr>
          <a:xfrm>
            <a:off x="798671" y="620839"/>
            <a:ext cx="6784658" cy="476250"/>
          </a:xfrm>
          <a:prstGeom prst="rect">
            <a:avLst/>
          </a:prstGeom>
          <a:noFill/>
          <a:ln/>
        </p:spPr>
        <p:txBody>
          <a:bodyPr wrap="square" rtlCol="0" anchor="ctr"/>
          <a:lstStyle/>
          <a:p>
            <a:pPr algn="ctr">
              <a:lnSpc>
                <a:spcPts val="1700"/>
              </a:lnSpc>
            </a:pPr>
            <a:r>
              <a:rPr lang="en-US" sz="1500" b="1" i="0" dirty="0">
                <a:solidFill>
                  <a:srgbClr val="333333"/>
                </a:solidFill>
              </a:rPr>
              <a:t>WordPressを使用してウェブサイトの速度や使いやすさを最適化し、ユーザーが快適に情報を利用できる環境を整えましょう。</a:t>
            </a:r>
            <a:endParaRPr lang="en-US" sz="1500" dirty="0"/>
          </a:p>
        </p:txBody>
      </p:sp>
      <p:sp>
        <p:nvSpPr>
          <p:cNvPr id="4" name="Text 1"/>
          <p:cNvSpPr/>
          <p:nvPr/>
        </p:nvSpPr>
        <p:spPr>
          <a:xfrm>
            <a:off x="1899031" y="3327216"/>
            <a:ext cx="4974925" cy="476250"/>
          </a:xfrm>
          <a:prstGeom prst="rect">
            <a:avLst/>
          </a:prstGeom>
          <a:noFill/>
          <a:ln/>
        </p:spPr>
        <p:txBody>
          <a:bodyPr wrap="square" rtlCol="0" anchor="t"/>
          <a:lstStyle/>
          <a:p>
            <a:pPr algn="l">
              <a:lnSpc>
                <a:spcPts val="1700"/>
              </a:lnSpc>
            </a:pPr>
            <a:r>
              <a:rPr lang="en-US" sz="1200" b="0" i="0" dirty="0">
                <a:solidFill>
                  <a:srgbClr val="333333"/>
                </a:solidFill>
              </a:rPr>
              <a:t>WordPressの最適化やキャッシュの利用により、ページの読み込み速度を高め、ユーザーがサイトを快適に利用できる環境を提供します。</a:t>
            </a:r>
            <a:endParaRPr lang="en-US" sz="1200" dirty="0"/>
          </a:p>
        </p:txBody>
      </p:sp>
      <p:sp>
        <p:nvSpPr>
          <p:cNvPr id="5" name="Text 2"/>
          <p:cNvSpPr/>
          <p:nvPr/>
        </p:nvSpPr>
        <p:spPr>
          <a:xfrm>
            <a:off x="1894905" y="2979077"/>
            <a:ext cx="4979052" cy="285750"/>
          </a:xfrm>
          <a:prstGeom prst="rect">
            <a:avLst/>
          </a:prstGeom>
          <a:noFill/>
          <a:ln/>
        </p:spPr>
        <p:txBody>
          <a:bodyPr wrap="square" rtlCol="0" anchor="ctr"/>
          <a:lstStyle/>
          <a:p>
            <a:pPr algn="l">
              <a:lnSpc>
                <a:spcPts val="2000"/>
              </a:lnSpc>
            </a:pPr>
            <a:r>
              <a:rPr lang="en-US" sz="1500" b="1" i="0" dirty="0">
                <a:solidFill>
                  <a:srgbClr val="1A237E"/>
                </a:solidFill>
              </a:rPr>
              <a:t>ページ読み込み速度の向上</a:t>
            </a:r>
            <a:endParaRPr lang="en-US" sz="1500" dirty="0"/>
          </a:p>
        </p:txBody>
      </p:sp>
      <p:sp>
        <p:nvSpPr>
          <p:cNvPr id="6" name="Shape 3"/>
          <p:cNvSpPr/>
          <p:nvPr/>
        </p:nvSpPr>
        <p:spPr>
          <a:xfrm>
            <a:off x="1566622" y="2994318"/>
            <a:ext cx="285748" cy="285749"/>
          </a:xfrm>
          <a:prstGeom prst="rect">
            <a:avLst/>
          </a:prstGeom>
          <a:solidFill>
            <a:srgbClr val="1A237E"/>
          </a:solidFill>
          <a:ln w="25400">
            <a:solidFill>
              <a:srgbClr val="1A237E"/>
            </a:solidFill>
            <a:prstDash val="solid"/>
          </a:ln>
        </p:spPr>
        <p:txBody>
          <a:bodyPr/>
          <a:lstStyle/>
          <a:p>
            <a:endParaRPr lang="ja-JP" altLang="en-US"/>
          </a:p>
        </p:txBody>
      </p:sp>
      <p:sp>
        <p:nvSpPr>
          <p:cNvPr id="7" name="Text 4"/>
          <p:cNvSpPr/>
          <p:nvPr/>
        </p:nvSpPr>
        <p:spPr>
          <a:xfrm>
            <a:off x="1527092" y="2895067"/>
            <a:ext cx="368617" cy="424339"/>
          </a:xfrm>
          <a:prstGeom prst="rect">
            <a:avLst/>
          </a:prstGeom>
          <a:noFill/>
          <a:ln/>
        </p:spPr>
        <p:txBody>
          <a:bodyPr wrap="square" rtlCol="0" anchor="ctr"/>
          <a:lstStyle/>
          <a:p>
            <a:pPr algn="ctr">
              <a:lnSpc>
                <a:spcPts val="2200"/>
              </a:lnSpc>
            </a:pPr>
            <a:r>
              <a:rPr lang="en-US" sz="1500" b="0" i="0" dirty="0">
                <a:solidFill>
                  <a:srgbClr val="FFFFFF"/>
                </a:solidFill>
              </a:rPr>
              <a:t>2</a:t>
            </a:r>
            <a:endParaRPr lang="en-US" sz="1500" dirty="0"/>
          </a:p>
        </p:txBody>
      </p:sp>
      <p:sp>
        <p:nvSpPr>
          <p:cNvPr id="8" name="Text 5"/>
          <p:cNvSpPr/>
          <p:nvPr/>
        </p:nvSpPr>
        <p:spPr>
          <a:xfrm>
            <a:off x="1899031" y="2045627"/>
            <a:ext cx="4974925" cy="476250"/>
          </a:xfrm>
          <a:prstGeom prst="rect">
            <a:avLst/>
          </a:prstGeom>
          <a:noFill/>
          <a:ln/>
        </p:spPr>
        <p:txBody>
          <a:bodyPr wrap="square" rtlCol="0" anchor="t"/>
          <a:lstStyle/>
          <a:p>
            <a:pPr algn="l">
              <a:lnSpc>
                <a:spcPts val="1700"/>
              </a:lnSpc>
            </a:pPr>
            <a:r>
              <a:rPr lang="en-US" sz="1200" b="0" i="0" dirty="0">
                <a:solidFill>
                  <a:srgbClr val="333333"/>
                </a:solidFill>
              </a:rPr>
              <a:t>WordPressを使えば、ウェブサイトのナビゲーションやコンテンツ表示を改善し、ユーザーが目的の情報に迅速にアクセスできます。</a:t>
            </a:r>
            <a:endParaRPr lang="en-US" sz="1200" dirty="0"/>
          </a:p>
        </p:txBody>
      </p:sp>
      <p:sp>
        <p:nvSpPr>
          <p:cNvPr id="9" name="Text 6"/>
          <p:cNvSpPr/>
          <p:nvPr/>
        </p:nvSpPr>
        <p:spPr>
          <a:xfrm>
            <a:off x="1894905" y="1697488"/>
            <a:ext cx="4979052" cy="285750"/>
          </a:xfrm>
          <a:prstGeom prst="rect">
            <a:avLst/>
          </a:prstGeom>
          <a:noFill/>
          <a:ln/>
        </p:spPr>
        <p:txBody>
          <a:bodyPr wrap="square" rtlCol="0" anchor="ctr"/>
          <a:lstStyle/>
          <a:p>
            <a:pPr algn="l">
              <a:lnSpc>
                <a:spcPts val="2000"/>
              </a:lnSpc>
            </a:pPr>
            <a:r>
              <a:rPr lang="en-US" sz="1500" b="1" i="0" dirty="0">
                <a:solidFill>
                  <a:srgbClr val="1A237E"/>
                </a:solidFill>
              </a:rPr>
              <a:t>ユーザビリティの確保</a:t>
            </a:r>
            <a:endParaRPr lang="en-US" sz="1500" dirty="0"/>
          </a:p>
        </p:txBody>
      </p:sp>
      <p:sp>
        <p:nvSpPr>
          <p:cNvPr id="10" name="Shape 7"/>
          <p:cNvSpPr/>
          <p:nvPr/>
        </p:nvSpPr>
        <p:spPr>
          <a:xfrm>
            <a:off x="1566622" y="1712730"/>
            <a:ext cx="285748" cy="285749"/>
          </a:xfrm>
          <a:prstGeom prst="rect">
            <a:avLst/>
          </a:prstGeom>
          <a:solidFill>
            <a:srgbClr val="1A237E"/>
          </a:solidFill>
          <a:ln w="25400">
            <a:solidFill>
              <a:srgbClr val="1A237E"/>
            </a:solidFill>
            <a:prstDash val="solid"/>
          </a:ln>
        </p:spPr>
        <p:txBody>
          <a:bodyPr/>
          <a:lstStyle/>
          <a:p>
            <a:endParaRPr lang="ja-JP" altLang="en-US"/>
          </a:p>
        </p:txBody>
      </p:sp>
      <p:sp>
        <p:nvSpPr>
          <p:cNvPr id="11" name="Text 8"/>
          <p:cNvSpPr/>
          <p:nvPr/>
        </p:nvSpPr>
        <p:spPr>
          <a:xfrm>
            <a:off x="1527092" y="1613478"/>
            <a:ext cx="368617" cy="424339"/>
          </a:xfrm>
          <a:prstGeom prst="rect">
            <a:avLst/>
          </a:prstGeom>
          <a:noFill/>
          <a:ln/>
        </p:spPr>
        <p:txBody>
          <a:bodyPr wrap="square" rtlCol="0" anchor="ctr"/>
          <a:lstStyle/>
          <a:p>
            <a:pPr algn="ctr">
              <a:lnSpc>
                <a:spcPts val="2200"/>
              </a:lnSpc>
            </a:pPr>
            <a:r>
              <a:rPr lang="en-US" sz="1500" b="0" i="0" dirty="0">
                <a:solidFill>
                  <a:srgbClr val="FFFFFF"/>
                </a:solidFill>
              </a:rPr>
              <a:t>1</a:t>
            </a:r>
            <a:endParaRPr lang="en-US" sz="1500" dirty="0"/>
          </a:p>
        </p:txBody>
      </p:sp>
      <p:sp>
        <p:nvSpPr>
          <p:cNvPr id="12" name="Text 9"/>
          <p:cNvSpPr/>
          <p:nvPr/>
        </p:nvSpPr>
        <p:spPr>
          <a:xfrm>
            <a:off x="136116" y="167069"/>
            <a:ext cx="5133994" cy="171452"/>
          </a:xfrm>
          <a:prstGeom prst="rect">
            <a:avLst/>
          </a:prstGeom>
          <a:noFill/>
          <a:ln/>
        </p:spPr>
        <p:txBody>
          <a:bodyPr wrap="square" rtlCol="0" anchor="ctr"/>
          <a:lstStyle/>
          <a:p>
            <a:pPr algn="l">
              <a:lnSpc>
                <a:spcPts val="1900"/>
              </a:lnSpc>
            </a:pPr>
            <a:r>
              <a:rPr lang="en-US" sz="1300" b="0" i="0" dirty="0">
                <a:solidFill>
                  <a:srgbClr val="333333"/>
                </a:solidFill>
              </a:rPr>
              <a:t>ユーザーエクスペリエンスの最適化</a:t>
            </a:r>
            <a:endParaRPr lang="en-US" sz="1300" dirty="0"/>
          </a:p>
        </p:txBody>
      </p:sp>
      <p:pic>
        <p:nvPicPr>
          <p:cNvPr id="13" name="Image 0" descr="preencoded.png"/>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7521" y="161925"/>
            <a:ext cx="19050" cy="238125"/>
          </a:xfrm>
          <a:prstGeom prst="rect">
            <a:avLst/>
          </a:prstGeom>
        </p:spPr>
      </p:pic>
      <p:sp>
        <p:nvSpPr>
          <p:cNvPr id="14" name="Text 10"/>
          <p:cNvSpPr/>
          <p:nvPr/>
        </p:nvSpPr>
        <p:spPr>
          <a:xfrm>
            <a:off x="2036921" y="4500515"/>
            <a:ext cx="4308158" cy="165021"/>
          </a:xfrm>
          <a:prstGeom prst="rect">
            <a:avLst/>
          </a:prstGeom>
          <a:noFill/>
          <a:ln/>
        </p:spPr>
        <p:txBody>
          <a:bodyPr wrap="square" rtlCol="0" anchor="ctr"/>
          <a:lstStyle/>
          <a:p>
            <a:pPr algn="ctr">
              <a:lnSpc>
                <a:spcPts val="1000"/>
              </a:lnSpc>
            </a:pPr>
            <a:r>
              <a:rPr lang="en-US" sz="700" b="0" i="0" dirty="0">
                <a:solidFill>
                  <a:srgbClr val="B2B2B2"/>
                </a:solidFill>
              </a:rPr>
              <a:t>©2022 株式会社TreasureNey Corporation. All Rights Reserved.</a:t>
            </a:r>
            <a:endParaRPr lang="en-US" sz="7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bg>
      <p:bgPr>
        <a:solidFill>
          <a:srgbClr val="FFFFFF"/>
        </a:solidFill>
        <a:effectLst/>
      </p:bgPr>
    </p:bg>
    <p:spTree>
      <p:nvGrpSpPr>
        <p:cNvPr id="1" name=""/>
        <p:cNvGrpSpPr/>
        <p:nvPr/>
      </p:nvGrpSpPr>
      <p:grpSpPr>
        <a:xfrm>
          <a:off x="0" y="0"/>
          <a:ext cx="0" cy="0"/>
          <a:chOff x="0" y="0"/>
          <a:chExt cx="0" cy="0"/>
        </a:xfrm>
      </p:grpSpPr>
      <p:sp>
        <p:nvSpPr>
          <p:cNvPr id="3" name="Text 0"/>
          <p:cNvSpPr/>
          <p:nvPr/>
        </p:nvSpPr>
        <p:spPr>
          <a:xfrm>
            <a:off x="798671" y="620839"/>
            <a:ext cx="6784658" cy="476250"/>
          </a:xfrm>
          <a:prstGeom prst="rect">
            <a:avLst/>
          </a:prstGeom>
          <a:noFill/>
          <a:ln/>
        </p:spPr>
        <p:txBody>
          <a:bodyPr wrap="square" rtlCol="0" anchor="ctr"/>
          <a:lstStyle/>
          <a:p>
            <a:pPr algn="ctr">
              <a:lnSpc>
                <a:spcPts val="1700"/>
              </a:lnSpc>
            </a:pPr>
            <a:r>
              <a:rPr lang="en-US" sz="1500" b="1" i="0" dirty="0">
                <a:solidFill>
                  <a:srgbClr val="333333"/>
                </a:solidFill>
              </a:rPr>
              <a:t>ターゲットオーディエンスの特定により、広告の効果を最大化しましょう。</a:t>
            </a:r>
            <a:endParaRPr lang="en-US" sz="1500" dirty="0"/>
          </a:p>
        </p:txBody>
      </p:sp>
      <p:sp>
        <p:nvSpPr>
          <p:cNvPr id="4" name="Text 1"/>
          <p:cNvSpPr/>
          <p:nvPr/>
        </p:nvSpPr>
        <p:spPr>
          <a:xfrm>
            <a:off x="1899031" y="3327216"/>
            <a:ext cx="4974925" cy="476250"/>
          </a:xfrm>
          <a:prstGeom prst="rect">
            <a:avLst/>
          </a:prstGeom>
          <a:noFill/>
          <a:ln/>
        </p:spPr>
        <p:txBody>
          <a:bodyPr wrap="square" rtlCol="0" anchor="t"/>
          <a:lstStyle/>
          <a:p>
            <a:pPr algn="l">
              <a:lnSpc>
                <a:spcPts val="1700"/>
              </a:lnSpc>
            </a:pPr>
            <a:r>
              <a:rPr lang="en-US" sz="1200" b="0" i="0" dirty="0">
                <a:solidFill>
                  <a:srgbClr val="333333"/>
                </a:solidFill>
              </a:rPr>
              <a:t>WordPressを通じて集めた行動データの分析により、ユーザーの動きや傾向を把握し、最適な広告メッセージを届けることができます。</a:t>
            </a:r>
            <a:endParaRPr lang="en-US" sz="1200" dirty="0"/>
          </a:p>
        </p:txBody>
      </p:sp>
      <p:sp>
        <p:nvSpPr>
          <p:cNvPr id="5" name="Text 2"/>
          <p:cNvSpPr/>
          <p:nvPr/>
        </p:nvSpPr>
        <p:spPr>
          <a:xfrm>
            <a:off x="1894905" y="2979077"/>
            <a:ext cx="4979052" cy="285750"/>
          </a:xfrm>
          <a:prstGeom prst="rect">
            <a:avLst/>
          </a:prstGeom>
          <a:noFill/>
          <a:ln/>
        </p:spPr>
        <p:txBody>
          <a:bodyPr wrap="square" rtlCol="0" anchor="ctr"/>
          <a:lstStyle/>
          <a:p>
            <a:pPr algn="l">
              <a:lnSpc>
                <a:spcPts val="2000"/>
              </a:lnSpc>
            </a:pPr>
            <a:r>
              <a:rPr lang="en-US" sz="1500" b="1" i="0" dirty="0">
                <a:solidFill>
                  <a:srgbClr val="1A237E"/>
                </a:solidFill>
              </a:rPr>
              <a:t>行動データの活用</a:t>
            </a:r>
            <a:endParaRPr lang="en-US" sz="1500" dirty="0"/>
          </a:p>
        </p:txBody>
      </p:sp>
      <p:sp>
        <p:nvSpPr>
          <p:cNvPr id="6" name="Shape 3"/>
          <p:cNvSpPr/>
          <p:nvPr/>
        </p:nvSpPr>
        <p:spPr>
          <a:xfrm>
            <a:off x="1566622" y="2994318"/>
            <a:ext cx="285748" cy="285749"/>
          </a:xfrm>
          <a:prstGeom prst="rect">
            <a:avLst/>
          </a:prstGeom>
          <a:solidFill>
            <a:srgbClr val="1A237E"/>
          </a:solidFill>
          <a:ln w="25400">
            <a:solidFill>
              <a:srgbClr val="1A237E"/>
            </a:solidFill>
            <a:prstDash val="solid"/>
          </a:ln>
        </p:spPr>
        <p:txBody>
          <a:bodyPr/>
          <a:lstStyle/>
          <a:p>
            <a:endParaRPr lang="ja-JP" altLang="en-US"/>
          </a:p>
        </p:txBody>
      </p:sp>
      <p:sp>
        <p:nvSpPr>
          <p:cNvPr id="7" name="Text 4"/>
          <p:cNvSpPr/>
          <p:nvPr/>
        </p:nvSpPr>
        <p:spPr>
          <a:xfrm>
            <a:off x="1527092" y="2895067"/>
            <a:ext cx="368617" cy="424339"/>
          </a:xfrm>
          <a:prstGeom prst="rect">
            <a:avLst/>
          </a:prstGeom>
          <a:noFill/>
          <a:ln/>
        </p:spPr>
        <p:txBody>
          <a:bodyPr wrap="square" rtlCol="0" anchor="ctr"/>
          <a:lstStyle/>
          <a:p>
            <a:pPr algn="ctr">
              <a:lnSpc>
                <a:spcPts val="2200"/>
              </a:lnSpc>
            </a:pPr>
            <a:r>
              <a:rPr lang="en-US" sz="1500" b="0" i="0" dirty="0">
                <a:solidFill>
                  <a:srgbClr val="FFFFFF"/>
                </a:solidFill>
              </a:rPr>
              <a:t>2</a:t>
            </a:r>
            <a:endParaRPr lang="en-US" sz="1500" dirty="0"/>
          </a:p>
        </p:txBody>
      </p:sp>
      <p:sp>
        <p:nvSpPr>
          <p:cNvPr id="8" name="Text 5"/>
          <p:cNvSpPr/>
          <p:nvPr/>
        </p:nvSpPr>
        <p:spPr>
          <a:xfrm>
            <a:off x="1899031" y="2045627"/>
            <a:ext cx="4974925" cy="476250"/>
          </a:xfrm>
          <a:prstGeom prst="rect">
            <a:avLst/>
          </a:prstGeom>
          <a:noFill/>
          <a:ln/>
        </p:spPr>
        <p:txBody>
          <a:bodyPr wrap="square" rtlCol="0" anchor="t"/>
          <a:lstStyle/>
          <a:p>
            <a:pPr algn="l">
              <a:lnSpc>
                <a:spcPts val="1700"/>
              </a:lnSpc>
            </a:pPr>
            <a:r>
              <a:rPr lang="en-US" sz="1200" b="0" i="0" dirty="0">
                <a:solidFill>
                  <a:srgbClr val="333333"/>
                </a:solidFill>
              </a:rPr>
              <a:t>WordPressを利用することで、ユーザーの属性情報を収集し、ターゲットオーディエンスを特定できます。</a:t>
            </a:r>
            <a:endParaRPr lang="en-US" sz="1200" dirty="0"/>
          </a:p>
        </p:txBody>
      </p:sp>
      <p:sp>
        <p:nvSpPr>
          <p:cNvPr id="9" name="Text 6"/>
          <p:cNvSpPr/>
          <p:nvPr/>
        </p:nvSpPr>
        <p:spPr>
          <a:xfrm>
            <a:off x="1894905" y="1697488"/>
            <a:ext cx="4979052" cy="285750"/>
          </a:xfrm>
          <a:prstGeom prst="rect">
            <a:avLst/>
          </a:prstGeom>
          <a:noFill/>
          <a:ln/>
        </p:spPr>
        <p:txBody>
          <a:bodyPr wrap="square" rtlCol="0" anchor="ctr"/>
          <a:lstStyle/>
          <a:p>
            <a:pPr algn="l">
              <a:lnSpc>
                <a:spcPts val="2000"/>
              </a:lnSpc>
            </a:pPr>
            <a:r>
              <a:rPr lang="en-US" sz="1500" b="1" i="0" dirty="0">
                <a:solidFill>
                  <a:srgbClr val="1A237E"/>
                </a:solidFill>
              </a:rPr>
              <a:t>ユーザー属性の分析</a:t>
            </a:r>
            <a:endParaRPr lang="en-US" sz="1500" dirty="0"/>
          </a:p>
        </p:txBody>
      </p:sp>
      <p:sp>
        <p:nvSpPr>
          <p:cNvPr id="10" name="Shape 7"/>
          <p:cNvSpPr/>
          <p:nvPr/>
        </p:nvSpPr>
        <p:spPr>
          <a:xfrm>
            <a:off x="1566622" y="1712730"/>
            <a:ext cx="285748" cy="285749"/>
          </a:xfrm>
          <a:prstGeom prst="rect">
            <a:avLst/>
          </a:prstGeom>
          <a:solidFill>
            <a:srgbClr val="1A237E"/>
          </a:solidFill>
          <a:ln w="25400">
            <a:solidFill>
              <a:srgbClr val="1A237E"/>
            </a:solidFill>
            <a:prstDash val="solid"/>
          </a:ln>
        </p:spPr>
        <p:txBody>
          <a:bodyPr/>
          <a:lstStyle/>
          <a:p>
            <a:endParaRPr lang="ja-JP" altLang="en-US"/>
          </a:p>
        </p:txBody>
      </p:sp>
      <p:sp>
        <p:nvSpPr>
          <p:cNvPr id="11" name="Text 8"/>
          <p:cNvSpPr/>
          <p:nvPr/>
        </p:nvSpPr>
        <p:spPr>
          <a:xfrm>
            <a:off x="1527092" y="1613478"/>
            <a:ext cx="368617" cy="424339"/>
          </a:xfrm>
          <a:prstGeom prst="rect">
            <a:avLst/>
          </a:prstGeom>
          <a:noFill/>
          <a:ln/>
        </p:spPr>
        <p:txBody>
          <a:bodyPr wrap="square" rtlCol="0" anchor="ctr"/>
          <a:lstStyle/>
          <a:p>
            <a:pPr algn="ctr">
              <a:lnSpc>
                <a:spcPts val="2200"/>
              </a:lnSpc>
            </a:pPr>
            <a:r>
              <a:rPr lang="en-US" sz="1500" b="0" i="0" dirty="0">
                <a:solidFill>
                  <a:srgbClr val="FFFFFF"/>
                </a:solidFill>
              </a:rPr>
              <a:t>1</a:t>
            </a:r>
            <a:endParaRPr lang="en-US" sz="1500" dirty="0"/>
          </a:p>
        </p:txBody>
      </p:sp>
      <p:sp>
        <p:nvSpPr>
          <p:cNvPr id="12" name="Text 9"/>
          <p:cNvSpPr/>
          <p:nvPr/>
        </p:nvSpPr>
        <p:spPr>
          <a:xfrm>
            <a:off x="136116" y="167069"/>
            <a:ext cx="5133994" cy="171452"/>
          </a:xfrm>
          <a:prstGeom prst="rect">
            <a:avLst/>
          </a:prstGeom>
          <a:noFill/>
          <a:ln/>
        </p:spPr>
        <p:txBody>
          <a:bodyPr wrap="square" rtlCol="0" anchor="ctr"/>
          <a:lstStyle/>
          <a:p>
            <a:pPr algn="l">
              <a:lnSpc>
                <a:spcPts val="1900"/>
              </a:lnSpc>
            </a:pPr>
            <a:r>
              <a:rPr lang="en-US" sz="1300" b="0" i="0" dirty="0">
                <a:solidFill>
                  <a:srgbClr val="333333"/>
                </a:solidFill>
              </a:rPr>
              <a:t>ターゲットオーディエンスの特定</a:t>
            </a:r>
            <a:endParaRPr lang="en-US" sz="1300" dirty="0"/>
          </a:p>
        </p:txBody>
      </p:sp>
      <p:pic>
        <p:nvPicPr>
          <p:cNvPr id="13" name="Image 0" descr="preencoded.png"/>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7521" y="161925"/>
            <a:ext cx="19050" cy="238125"/>
          </a:xfrm>
          <a:prstGeom prst="rect">
            <a:avLst/>
          </a:prstGeom>
        </p:spPr>
      </p:pic>
      <p:sp>
        <p:nvSpPr>
          <p:cNvPr id="14" name="Text 10"/>
          <p:cNvSpPr/>
          <p:nvPr/>
        </p:nvSpPr>
        <p:spPr>
          <a:xfrm>
            <a:off x="2036921" y="4500515"/>
            <a:ext cx="4308158" cy="165021"/>
          </a:xfrm>
          <a:prstGeom prst="rect">
            <a:avLst/>
          </a:prstGeom>
          <a:noFill/>
          <a:ln/>
        </p:spPr>
        <p:txBody>
          <a:bodyPr wrap="square" rtlCol="0" anchor="ctr"/>
          <a:lstStyle/>
          <a:p>
            <a:pPr algn="ctr">
              <a:lnSpc>
                <a:spcPts val="1000"/>
              </a:lnSpc>
            </a:pPr>
            <a:r>
              <a:rPr lang="en-US" sz="700" b="0" i="0" dirty="0">
                <a:solidFill>
                  <a:srgbClr val="B2B2B2"/>
                </a:solidFill>
              </a:rPr>
              <a:t>©2022 株式会社TreasureNey Corporation. All Rights Reserved.</a:t>
            </a:r>
            <a:endParaRPr lang="en-US" sz="7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bg>
      <p:bgPr>
        <a:solidFill>
          <a:srgbClr val="FFFFFF"/>
        </a:solidFill>
        <a:effectLst/>
      </p:bgPr>
    </p:bg>
    <p:spTree>
      <p:nvGrpSpPr>
        <p:cNvPr id="1" name=""/>
        <p:cNvGrpSpPr/>
        <p:nvPr/>
      </p:nvGrpSpPr>
      <p:grpSpPr>
        <a:xfrm>
          <a:off x="0" y="0"/>
          <a:ext cx="0" cy="0"/>
          <a:chOff x="0" y="0"/>
          <a:chExt cx="0" cy="0"/>
        </a:xfrm>
      </p:grpSpPr>
      <p:sp>
        <p:nvSpPr>
          <p:cNvPr id="3" name="Text 0"/>
          <p:cNvSpPr/>
          <p:nvPr/>
        </p:nvSpPr>
        <p:spPr>
          <a:xfrm>
            <a:off x="798668" y="620840"/>
            <a:ext cx="6784661" cy="476250"/>
          </a:xfrm>
          <a:prstGeom prst="rect">
            <a:avLst/>
          </a:prstGeom>
          <a:noFill/>
          <a:ln/>
        </p:spPr>
        <p:txBody>
          <a:bodyPr wrap="square" rtlCol="0" anchor="ctr"/>
          <a:lstStyle/>
          <a:p>
            <a:pPr algn="ctr">
              <a:lnSpc>
                <a:spcPts val="1700"/>
              </a:lnSpc>
            </a:pPr>
            <a:r>
              <a:rPr lang="en-US" sz="1500" b="1" i="0" dirty="0">
                <a:solidFill>
                  <a:srgbClr val="333333"/>
                </a:solidFill>
              </a:rPr>
              <a:t>WordPressの利点の一つは、データドリブンな広告戦略を展開できるということです。広告の効果を計測し、最適化や予算配分を行うことで、効果的な広告展開が可能になります。</a:t>
            </a:r>
            <a:endParaRPr lang="en-US" sz="1500" dirty="0"/>
          </a:p>
        </p:txBody>
      </p:sp>
      <p:sp>
        <p:nvSpPr>
          <p:cNvPr id="4" name="Text 1"/>
          <p:cNvSpPr/>
          <p:nvPr/>
        </p:nvSpPr>
        <p:spPr>
          <a:xfrm>
            <a:off x="1148906" y="2583936"/>
            <a:ext cx="2781847" cy="227837"/>
          </a:xfrm>
          <a:prstGeom prst="rect">
            <a:avLst/>
          </a:prstGeom>
          <a:noFill/>
          <a:ln/>
        </p:spPr>
        <p:txBody>
          <a:bodyPr wrap="square" rtlCol="0" anchor="ctr"/>
          <a:lstStyle/>
          <a:p>
            <a:pPr algn="ctr">
              <a:lnSpc>
                <a:spcPts val="1700"/>
              </a:lnSpc>
            </a:pPr>
            <a:r>
              <a:rPr lang="en-US" sz="1300" b="1" i="0" dirty="0">
                <a:solidFill>
                  <a:srgbClr val="1A237E"/>
                </a:solidFill>
              </a:rPr>
              <a:t>WordPressのデータドリブンな広告戦略の利点</a:t>
            </a:r>
            <a:endParaRPr lang="en-US" sz="1300" dirty="0"/>
          </a:p>
        </p:txBody>
      </p:sp>
      <p:sp>
        <p:nvSpPr>
          <p:cNvPr id="5" name="Text 2"/>
          <p:cNvSpPr/>
          <p:nvPr/>
        </p:nvSpPr>
        <p:spPr>
          <a:xfrm>
            <a:off x="1148926" y="3001438"/>
            <a:ext cx="2781844" cy="923925"/>
          </a:xfrm>
          <a:prstGeom prst="rect">
            <a:avLst/>
          </a:prstGeom>
          <a:noFill/>
          <a:ln/>
        </p:spPr>
        <p:txBody>
          <a:bodyPr wrap="square" rtlCol="0" anchor="t"/>
          <a:lstStyle/>
          <a:p>
            <a:pPr algn="l">
              <a:lnSpc>
                <a:spcPts val="1700"/>
              </a:lnSpc>
            </a:pPr>
            <a:r>
              <a:rPr lang="en-US" sz="1200" b="0" i="0" dirty="0">
                <a:solidFill>
                  <a:srgbClr val="333333"/>
                </a:solidFill>
              </a:rPr>
              <a:t>WordPressはデータ分析ツールを多く備えており、広告の成果を計測し、データに基づいて広告の最適化や予算配分を行うことができます。</a:t>
            </a:r>
            <a:endParaRPr lang="en-US" sz="1200" dirty="0"/>
          </a:p>
        </p:txBody>
      </p:sp>
      <p:pic>
        <p:nvPicPr>
          <p:cNvPr id="6" name="Image 0" descr="preencoded.png"/>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272034" y="1723530"/>
            <a:ext cx="535591" cy="535591"/>
          </a:xfrm>
          <a:prstGeom prst="rect">
            <a:avLst/>
          </a:prstGeom>
        </p:spPr>
      </p:pic>
      <p:sp>
        <p:nvSpPr>
          <p:cNvPr id="7" name="Text 3"/>
          <p:cNvSpPr/>
          <p:nvPr/>
        </p:nvSpPr>
        <p:spPr>
          <a:xfrm>
            <a:off x="4606657" y="2583936"/>
            <a:ext cx="2782234" cy="227837"/>
          </a:xfrm>
          <a:prstGeom prst="rect">
            <a:avLst/>
          </a:prstGeom>
          <a:noFill/>
          <a:ln/>
        </p:spPr>
        <p:txBody>
          <a:bodyPr wrap="square" rtlCol="0" anchor="ctr"/>
          <a:lstStyle/>
          <a:p>
            <a:pPr algn="ctr">
              <a:lnSpc>
                <a:spcPts val="1700"/>
              </a:lnSpc>
            </a:pPr>
            <a:r>
              <a:rPr lang="en-US" sz="1300" b="1" i="0" dirty="0">
                <a:solidFill>
                  <a:srgbClr val="1A237E"/>
                </a:solidFill>
              </a:rPr>
              <a:t>データドリブンな広告戦略とは</a:t>
            </a:r>
            <a:endParaRPr lang="en-US" sz="1300" dirty="0"/>
          </a:p>
        </p:txBody>
      </p:sp>
      <p:sp>
        <p:nvSpPr>
          <p:cNvPr id="8" name="Text 4"/>
          <p:cNvSpPr/>
          <p:nvPr/>
        </p:nvSpPr>
        <p:spPr>
          <a:xfrm>
            <a:off x="4606672" y="3001438"/>
            <a:ext cx="2782234" cy="704850"/>
          </a:xfrm>
          <a:prstGeom prst="rect">
            <a:avLst/>
          </a:prstGeom>
          <a:noFill/>
          <a:ln/>
        </p:spPr>
        <p:txBody>
          <a:bodyPr wrap="square" rtlCol="0" anchor="t"/>
          <a:lstStyle/>
          <a:p>
            <a:pPr algn="l">
              <a:lnSpc>
                <a:spcPts val="1700"/>
              </a:lnSpc>
            </a:pPr>
            <a:r>
              <a:rPr lang="en-US" sz="1200" b="0" i="0" dirty="0">
                <a:solidFill>
                  <a:srgbClr val="333333"/>
                </a:solidFill>
              </a:rPr>
              <a:t>効果を計測し、最適化を行うことで、より効果的な広告展開が可能になる戦略のことです。</a:t>
            </a:r>
            <a:endParaRPr lang="en-US" sz="1200" dirty="0"/>
          </a:p>
        </p:txBody>
      </p:sp>
      <p:pic>
        <p:nvPicPr>
          <p:cNvPr id="9" name="Image 1" descr="preencoded.png"/>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730122" y="1760189"/>
            <a:ext cx="535305" cy="535305"/>
          </a:xfrm>
          <a:prstGeom prst="rect">
            <a:avLst/>
          </a:prstGeom>
        </p:spPr>
      </p:pic>
      <p:sp>
        <p:nvSpPr>
          <p:cNvPr id="10" name="Text 5"/>
          <p:cNvSpPr/>
          <p:nvPr/>
        </p:nvSpPr>
        <p:spPr>
          <a:xfrm>
            <a:off x="136116" y="167069"/>
            <a:ext cx="5133994" cy="171452"/>
          </a:xfrm>
          <a:prstGeom prst="rect">
            <a:avLst/>
          </a:prstGeom>
          <a:noFill/>
          <a:ln/>
        </p:spPr>
        <p:txBody>
          <a:bodyPr wrap="square" rtlCol="0" anchor="ctr"/>
          <a:lstStyle/>
          <a:p>
            <a:pPr algn="l">
              <a:lnSpc>
                <a:spcPts val="1900"/>
              </a:lnSpc>
            </a:pPr>
            <a:r>
              <a:rPr lang="en-US" sz="1300" b="0" i="0" dirty="0">
                <a:solidFill>
                  <a:srgbClr val="333333"/>
                </a:solidFill>
              </a:rPr>
              <a:t>データドリブンな広告戦略</a:t>
            </a:r>
            <a:endParaRPr lang="en-US" sz="1300" dirty="0"/>
          </a:p>
        </p:txBody>
      </p:sp>
      <p:pic>
        <p:nvPicPr>
          <p:cNvPr id="11" name="Image 2" descr="preencoded.png"/>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17521" y="161925"/>
            <a:ext cx="19050" cy="238125"/>
          </a:xfrm>
          <a:prstGeom prst="rect">
            <a:avLst/>
          </a:prstGeom>
        </p:spPr>
      </p:pic>
      <p:sp>
        <p:nvSpPr>
          <p:cNvPr id="12" name="Text 6"/>
          <p:cNvSpPr/>
          <p:nvPr/>
        </p:nvSpPr>
        <p:spPr>
          <a:xfrm>
            <a:off x="2036921" y="4500515"/>
            <a:ext cx="4308158" cy="165021"/>
          </a:xfrm>
          <a:prstGeom prst="rect">
            <a:avLst/>
          </a:prstGeom>
          <a:noFill/>
          <a:ln/>
        </p:spPr>
        <p:txBody>
          <a:bodyPr wrap="square" rtlCol="0" anchor="ctr"/>
          <a:lstStyle/>
          <a:p>
            <a:pPr algn="ctr">
              <a:lnSpc>
                <a:spcPts val="1000"/>
              </a:lnSpc>
            </a:pPr>
            <a:r>
              <a:rPr lang="en-US" sz="700" b="0" i="0" dirty="0">
                <a:solidFill>
                  <a:srgbClr val="B2B2B2"/>
                </a:solidFill>
              </a:rPr>
              <a:t>©2022 株式会社TreasureNey Corporation. All Rights Reserved.</a:t>
            </a:r>
            <a:endParaRPr lang="en-US" sz="7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8">
    <p:bg>
      <p:bgPr>
        <a:solidFill>
          <a:srgbClr val="FFFFFF"/>
        </a:solidFill>
        <a:effectLst/>
      </p:bgPr>
    </p:bg>
    <p:spTree>
      <p:nvGrpSpPr>
        <p:cNvPr id="1" name=""/>
        <p:cNvGrpSpPr/>
        <p:nvPr/>
      </p:nvGrpSpPr>
      <p:grpSpPr>
        <a:xfrm>
          <a:off x="0" y="0"/>
          <a:ext cx="0" cy="0"/>
          <a:chOff x="0" y="0"/>
          <a:chExt cx="0" cy="0"/>
        </a:xfrm>
      </p:grpSpPr>
      <p:pic>
        <p:nvPicPr>
          <p:cNvPr id="3" name="Image 0" descr="preencoded.png"/>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66924" y="2445944"/>
            <a:ext cx="2790615" cy="1954606"/>
          </a:xfrm>
          <a:prstGeom prst="rect">
            <a:avLst/>
          </a:prstGeom>
        </p:spPr>
      </p:pic>
      <p:sp>
        <p:nvSpPr>
          <p:cNvPr id="4" name="Text 0"/>
          <p:cNvSpPr/>
          <p:nvPr/>
        </p:nvSpPr>
        <p:spPr>
          <a:xfrm>
            <a:off x="1227425" y="2921716"/>
            <a:ext cx="2669604" cy="1143000"/>
          </a:xfrm>
          <a:prstGeom prst="rect">
            <a:avLst/>
          </a:prstGeom>
          <a:noFill/>
          <a:ln/>
        </p:spPr>
        <p:txBody>
          <a:bodyPr wrap="square" rtlCol="0" anchor="t"/>
          <a:lstStyle/>
          <a:p>
            <a:pPr algn="l">
              <a:lnSpc>
                <a:spcPts val="1500"/>
              </a:lnSpc>
            </a:pPr>
            <a:r>
              <a:rPr lang="en-US" sz="1000" b="0" i="0" dirty="0">
                <a:solidFill>
                  <a:srgbClr val="333333"/>
                </a:solidFill>
              </a:rPr>
              <a:t>現代では、ソーシャルメディアは人々が情報を得る重要な手段となっています。多くの人々がソーシャルメディアを利用していることから、広告戦略においてもソーシャルメディアの活用が必要です。</a:t>
            </a:r>
            <a:endParaRPr lang="en-US" sz="1000" dirty="0"/>
          </a:p>
        </p:txBody>
      </p:sp>
      <p:pic>
        <p:nvPicPr>
          <p:cNvPr id="5" name="Image 1" descr="preencoded.png"/>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166924" y="2445943"/>
            <a:ext cx="2790615" cy="397402"/>
          </a:xfrm>
          <a:prstGeom prst="rect">
            <a:avLst/>
          </a:prstGeom>
        </p:spPr>
      </p:pic>
      <p:sp>
        <p:nvSpPr>
          <p:cNvPr id="6" name="Text 1"/>
          <p:cNvSpPr/>
          <p:nvPr/>
        </p:nvSpPr>
        <p:spPr>
          <a:xfrm>
            <a:off x="1227420" y="2519486"/>
            <a:ext cx="2669613" cy="238125"/>
          </a:xfrm>
          <a:prstGeom prst="rect">
            <a:avLst/>
          </a:prstGeom>
          <a:noFill/>
          <a:ln/>
        </p:spPr>
        <p:txBody>
          <a:bodyPr wrap="square" rtlCol="0" anchor="ctr"/>
          <a:lstStyle/>
          <a:p>
            <a:pPr algn="ctr">
              <a:lnSpc>
                <a:spcPts val="1600"/>
              </a:lnSpc>
            </a:pPr>
            <a:r>
              <a:rPr lang="en-US" sz="1200" b="1" i="0" dirty="0">
                <a:solidFill>
                  <a:srgbClr val="FFFFFF"/>
                </a:solidFill>
              </a:rPr>
              <a:t>ソーシャルメディアの重要性</a:t>
            </a:r>
            <a:endParaRPr lang="en-US" sz="1200" dirty="0"/>
          </a:p>
        </p:txBody>
      </p:sp>
      <p:pic>
        <p:nvPicPr>
          <p:cNvPr id="7" name="Image 2" descr="preencoded.png"/>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89629" y="1351495"/>
            <a:ext cx="945194" cy="945194"/>
          </a:xfrm>
          <a:prstGeom prst="rect">
            <a:avLst/>
          </a:prstGeom>
        </p:spPr>
      </p:pic>
      <p:sp>
        <p:nvSpPr>
          <p:cNvPr id="8" name="Text 2"/>
          <p:cNvSpPr/>
          <p:nvPr/>
        </p:nvSpPr>
        <p:spPr>
          <a:xfrm>
            <a:off x="798668" y="620840"/>
            <a:ext cx="6784661" cy="476250"/>
          </a:xfrm>
          <a:prstGeom prst="rect">
            <a:avLst/>
          </a:prstGeom>
          <a:noFill/>
          <a:ln/>
        </p:spPr>
        <p:txBody>
          <a:bodyPr wrap="square" rtlCol="0" anchor="ctr"/>
          <a:lstStyle/>
          <a:p>
            <a:pPr algn="ctr">
              <a:lnSpc>
                <a:spcPts val="1700"/>
              </a:lnSpc>
            </a:pPr>
            <a:r>
              <a:rPr lang="en-US" sz="1500" b="1" i="0" dirty="0">
                <a:solidFill>
                  <a:srgbClr val="333333"/>
                </a:solidFill>
              </a:rPr>
              <a:t>WordPressを使ってソーシャルメディアと連携し、ユーザーの共感を呼び起こすコンテンツを展開しましょう。</a:t>
            </a:r>
            <a:endParaRPr lang="en-US" sz="1500" dirty="0"/>
          </a:p>
        </p:txBody>
      </p:sp>
      <p:pic>
        <p:nvPicPr>
          <p:cNvPr id="9" name="Image 3" descr="preencoded.png"/>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424458" y="2445944"/>
            <a:ext cx="2790615" cy="1954606"/>
          </a:xfrm>
          <a:prstGeom prst="rect">
            <a:avLst/>
          </a:prstGeom>
        </p:spPr>
      </p:pic>
      <p:sp>
        <p:nvSpPr>
          <p:cNvPr id="10" name="Text 3"/>
          <p:cNvSpPr/>
          <p:nvPr/>
        </p:nvSpPr>
        <p:spPr>
          <a:xfrm>
            <a:off x="4484959" y="2921716"/>
            <a:ext cx="2669597" cy="1362075"/>
          </a:xfrm>
          <a:prstGeom prst="rect">
            <a:avLst/>
          </a:prstGeom>
          <a:noFill/>
          <a:ln/>
        </p:spPr>
        <p:txBody>
          <a:bodyPr wrap="square" rtlCol="0" anchor="t"/>
          <a:lstStyle/>
          <a:p>
            <a:pPr algn="l">
              <a:lnSpc>
                <a:spcPts val="1500"/>
              </a:lnSpc>
            </a:pPr>
            <a:r>
              <a:rPr lang="en-US" sz="1000" b="0" i="0" dirty="0">
                <a:solidFill>
                  <a:srgbClr val="333333"/>
                </a:solidFill>
              </a:rPr>
              <a:t>WordPressは使いやすくカスタマイズ性が高いCMSです。ソーシャルメディアとの連携を強化するためのプラグインや機能が豊富にありますので、ユーザーの共感を呼び起こすコンテンツを展開することができます。</a:t>
            </a:r>
            <a:endParaRPr lang="en-US" sz="1000" dirty="0"/>
          </a:p>
        </p:txBody>
      </p:sp>
      <p:pic>
        <p:nvPicPr>
          <p:cNvPr id="11" name="Image 4" descr="preencoded.png"/>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424458" y="2445943"/>
            <a:ext cx="2790615" cy="397402"/>
          </a:xfrm>
          <a:prstGeom prst="rect">
            <a:avLst/>
          </a:prstGeom>
        </p:spPr>
      </p:pic>
      <p:pic>
        <p:nvPicPr>
          <p:cNvPr id="12" name="Image 5" descr="preencoded.png"/>
          <p:cNvPicPr>
            <a:picLocks noChangeAspect="1"/>
          </p:cNvPicPr>
          <p:nvPr/>
        </p:nvPicPr>
        <p:blipFill>
          <a:blip r:embed="rId7">
            <a:extLst>
              <a:ext uri="{96DAC541-7B7A-43D3-8B79-37D633B846F1}">
                <asvg:svgBlip xmlns:asvg="http://schemas.microsoft.com/office/drawing/2016/SVG/main" r:embed="rId9"/>
              </a:ext>
            </a:extLst>
          </a:blip>
          <a:stretch>
            <a:fillRect/>
          </a:stretch>
        </p:blipFill>
        <p:spPr>
          <a:xfrm>
            <a:off x="5347163" y="1351495"/>
            <a:ext cx="945194" cy="945194"/>
          </a:xfrm>
          <a:prstGeom prst="rect">
            <a:avLst/>
          </a:prstGeom>
        </p:spPr>
      </p:pic>
      <p:sp>
        <p:nvSpPr>
          <p:cNvPr id="13" name="Text 4"/>
          <p:cNvSpPr/>
          <p:nvPr/>
        </p:nvSpPr>
        <p:spPr>
          <a:xfrm>
            <a:off x="4484954" y="2519486"/>
            <a:ext cx="2669613" cy="238125"/>
          </a:xfrm>
          <a:prstGeom prst="rect">
            <a:avLst/>
          </a:prstGeom>
          <a:noFill/>
          <a:ln/>
        </p:spPr>
        <p:txBody>
          <a:bodyPr wrap="square" rtlCol="0" anchor="ctr"/>
          <a:lstStyle/>
          <a:p>
            <a:pPr algn="ctr">
              <a:lnSpc>
                <a:spcPts val="1600"/>
              </a:lnSpc>
            </a:pPr>
            <a:r>
              <a:rPr lang="en-US" sz="1200" b="1" i="0" dirty="0">
                <a:solidFill>
                  <a:srgbClr val="FFFFFF"/>
                </a:solidFill>
              </a:rPr>
              <a:t>WordPressの利点</a:t>
            </a:r>
            <a:endParaRPr lang="en-US" sz="1200" dirty="0"/>
          </a:p>
        </p:txBody>
      </p:sp>
      <p:sp>
        <p:nvSpPr>
          <p:cNvPr id="14" name="Text 5"/>
          <p:cNvSpPr/>
          <p:nvPr/>
        </p:nvSpPr>
        <p:spPr>
          <a:xfrm>
            <a:off x="136116" y="167069"/>
            <a:ext cx="5133994" cy="171452"/>
          </a:xfrm>
          <a:prstGeom prst="rect">
            <a:avLst/>
          </a:prstGeom>
          <a:noFill/>
          <a:ln/>
        </p:spPr>
        <p:txBody>
          <a:bodyPr wrap="square" rtlCol="0" anchor="ctr"/>
          <a:lstStyle/>
          <a:p>
            <a:pPr algn="l">
              <a:lnSpc>
                <a:spcPts val="1900"/>
              </a:lnSpc>
            </a:pPr>
            <a:r>
              <a:rPr lang="en-US" sz="1300" b="0" i="0" dirty="0">
                <a:solidFill>
                  <a:srgbClr val="333333"/>
                </a:solidFill>
              </a:rPr>
              <a:t>ソーシャルメディアとの連携</a:t>
            </a:r>
            <a:endParaRPr lang="en-US" sz="1300" dirty="0"/>
          </a:p>
        </p:txBody>
      </p:sp>
      <p:pic>
        <p:nvPicPr>
          <p:cNvPr id="15" name="Image 6" descr="preencoded.png"/>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117521" y="161925"/>
            <a:ext cx="19050" cy="238125"/>
          </a:xfrm>
          <a:prstGeom prst="rect">
            <a:avLst/>
          </a:prstGeom>
        </p:spPr>
      </p:pic>
      <p:sp>
        <p:nvSpPr>
          <p:cNvPr id="16" name="Text 6"/>
          <p:cNvSpPr/>
          <p:nvPr/>
        </p:nvSpPr>
        <p:spPr>
          <a:xfrm>
            <a:off x="2036921" y="4500515"/>
            <a:ext cx="4308158" cy="165021"/>
          </a:xfrm>
          <a:prstGeom prst="rect">
            <a:avLst/>
          </a:prstGeom>
          <a:noFill/>
          <a:ln/>
        </p:spPr>
        <p:txBody>
          <a:bodyPr wrap="square" rtlCol="0" anchor="ctr"/>
          <a:lstStyle/>
          <a:p>
            <a:pPr algn="ctr">
              <a:lnSpc>
                <a:spcPts val="1000"/>
              </a:lnSpc>
            </a:pPr>
            <a:r>
              <a:rPr lang="en-US" sz="700" b="0" i="0" dirty="0">
                <a:solidFill>
                  <a:srgbClr val="B2B2B2"/>
                </a:solidFill>
              </a:rPr>
              <a:t>©2022 株式会社TreasureNey Corporation. All Rights Reserved.</a:t>
            </a:r>
            <a:endParaRPr lang="en-US" sz="7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 9">
    <p:bg>
      <p:bgPr>
        <a:solidFill>
          <a:srgbClr val="FFFFFF"/>
        </a:solidFill>
        <a:effectLst/>
      </p:bgPr>
    </p:bg>
    <p:spTree>
      <p:nvGrpSpPr>
        <p:cNvPr id="1" name=""/>
        <p:cNvGrpSpPr/>
        <p:nvPr/>
      </p:nvGrpSpPr>
      <p:grpSpPr>
        <a:xfrm>
          <a:off x="0" y="0"/>
          <a:ext cx="0" cy="0"/>
          <a:chOff x="0" y="0"/>
          <a:chExt cx="0" cy="0"/>
        </a:xfrm>
      </p:grpSpPr>
      <p:sp>
        <p:nvSpPr>
          <p:cNvPr id="3" name="Text 0"/>
          <p:cNvSpPr/>
          <p:nvPr/>
        </p:nvSpPr>
        <p:spPr>
          <a:xfrm>
            <a:off x="798671" y="620839"/>
            <a:ext cx="6784658" cy="476250"/>
          </a:xfrm>
          <a:prstGeom prst="rect">
            <a:avLst/>
          </a:prstGeom>
          <a:noFill/>
          <a:ln/>
        </p:spPr>
        <p:txBody>
          <a:bodyPr wrap="square" rtlCol="0" anchor="ctr"/>
          <a:lstStyle/>
          <a:p>
            <a:pPr algn="ctr">
              <a:lnSpc>
                <a:spcPts val="1700"/>
              </a:lnSpc>
            </a:pPr>
            <a:r>
              <a:rPr lang="en-US" sz="1500" b="1" i="0" dirty="0">
                <a:solidFill>
                  <a:srgbClr val="333333"/>
                </a:solidFill>
              </a:rPr>
              <a:t>WordPressを使った広告戦略で、確実にROIを最大化しましょう。</a:t>
            </a:r>
            <a:endParaRPr lang="en-US" sz="1500" dirty="0"/>
          </a:p>
        </p:txBody>
      </p:sp>
      <p:sp>
        <p:nvSpPr>
          <p:cNvPr id="4" name="Text 1"/>
          <p:cNvSpPr/>
          <p:nvPr/>
        </p:nvSpPr>
        <p:spPr>
          <a:xfrm>
            <a:off x="1899031" y="3327216"/>
            <a:ext cx="4974925" cy="476250"/>
          </a:xfrm>
          <a:prstGeom prst="rect">
            <a:avLst/>
          </a:prstGeom>
          <a:noFill/>
          <a:ln/>
        </p:spPr>
        <p:txBody>
          <a:bodyPr wrap="square" rtlCol="0" anchor="t"/>
          <a:lstStyle/>
          <a:p>
            <a:pPr algn="l">
              <a:lnSpc>
                <a:spcPts val="1700"/>
              </a:lnSpc>
            </a:pPr>
            <a:r>
              <a:rPr lang="en-US" sz="1200" b="0" i="0" dirty="0">
                <a:solidFill>
                  <a:srgbClr val="333333"/>
                </a:solidFill>
              </a:rPr>
              <a:t>WordPressを使うことで、効果的なコンテンツマーケティングやデータ分析が可能になり、広告成果を最大化できます。</a:t>
            </a:r>
            <a:endParaRPr lang="en-US" sz="1200" dirty="0"/>
          </a:p>
        </p:txBody>
      </p:sp>
      <p:sp>
        <p:nvSpPr>
          <p:cNvPr id="5" name="Text 2"/>
          <p:cNvSpPr/>
          <p:nvPr/>
        </p:nvSpPr>
        <p:spPr>
          <a:xfrm>
            <a:off x="1894905" y="2979077"/>
            <a:ext cx="4979052" cy="285750"/>
          </a:xfrm>
          <a:prstGeom prst="rect">
            <a:avLst/>
          </a:prstGeom>
          <a:noFill/>
          <a:ln/>
        </p:spPr>
        <p:txBody>
          <a:bodyPr wrap="square" rtlCol="0" anchor="ctr"/>
          <a:lstStyle/>
          <a:p>
            <a:pPr algn="l">
              <a:lnSpc>
                <a:spcPts val="2000"/>
              </a:lnSpc>
            </a:pPr>
            <a:r>
              <a:rPr lang="en-US" sz="1500" b="1" i="0" dirty="0">
                <a:solidFill>
                  <a:srgbClr val="1A237E"/>
                </a:solidFill>
              </a:rPr>
              <a:t>WordPressの利点</a:t>
            </a:r>
            <a:endParaRPr lang="en-US" sz="1500" dirty="0"/>
          </a:p>
        </p:txBody>
      </p:sp>
      <p:sp>
        <p:nvSpPr>
          <p:cNvPr id="6" name="Shape 3"/>
          <p:cNvSpPr/>
          <p:nvPr/>
        </p:nvSpPr>
        <p:spPr>
          <a:xfrm>
            <a:off x="1566622" y="2994318"/>
            <a:ext cx="285748" cy="285749"/>
          </a:xfrm>
          <a:prstGeom prst="rect">
            <a:avLst/>
          </a:prstGeom>
          <a:solidFill>
            <a:srgbClr val="1A237E"/>
          </a:solidFill>
          <a:ln w="25400">
            <a:solidFill>
              <a:srgbClr val="1A237E"/>
            </a:solidFill>
            <a:prstDash val="solid"/>
          </a:ln>
        </p:spPr>
        <p:txBody>
          <a:bodyPr/>
          <a:lstStyle/>
          <a:p>
            <a:endParaRPr lang="ja-JP" altLang="en-US"/>
          </a:p>
        </p:txBody>
      </p:sp>
      <p:sp>
        <p:nvSpPr>
          <p:cNvPr id="7" name="Text 4"/>
          <p:cNvSpPr/>
          <p:nvPr/>
        </p:nvSpPr>
        <p:spPr>
          <a:xfrm>
            <a:off x="1527092" y="2895067"/>
            <a:ext cx="368617" cy="424339"/>
          </a:xfrm>
          <a:prstGeom prst="rect">
            <a:avLst/>
          </a:prstGeom>
          <a:noFill/>
          <a:ln/>
        </p:spPr>
        <p:txBody>
          <a:bodyPr wrap="square" rtlCol="0" anchor="ctr"/>
          <a:lstStyle/>
          <a:p>
            <a:pPr algn="ctr">
              <a:lnSpc>
                <a:spcPts val="2200"/>
              </a:lnSpc>
            </a:pPr>
            <a:r>
              <a:rPr lang="en-US" sz="1500" b="0" i="0" dirty="0">
                <a:solidFill>
                  <a:srgbClr val="FFFFFF"/>
                </a:solidFill>
              </a:rPr>
              <a:t>2</a:t>
            </a:r>
            <a:endParaRPr lang="en-US" sz="1500" dirty="0"/>
          </a:p>
        </p:txBody>
      </p:sp>
      <p:sp>
        <p:nvSpPr>
          <p:cNvPr id="8" name="Text 5"/>
          <p:cNvSpPr/>
          <p:nvPr/>
        </p:nvSpPr>
        <p:spPr>
          <a:xfrm>
            <a:off x="1899031" y="2045627"/>
            <a:ext cx="4974925" cy="476250"/>
          </a:xfrm>
          <a:prstGeom prst="rect">
            <a:avLst/>
          </a:prstGeom>
          <a:noFill/>
          <a:ln/>
        </p:spPr>
        <p:txBody>
          <a:bodyPr wrap="square" rtlCol="0" anchor="t"/>
          <a:lstStyle/>
          <a:p>
            <a:pPr algn="l">
              <a:lnSpc>
                <a:spcPts val="1700"/>
              </a:lnSpc>
            </a:pPr>
            <a:r>
              <a:rPr lang="en-US" sz="1200" b="0" i="0" dirty="0">
                <a:solidFill>
                  <a:srgbClr val="333333"/>
                </a:solidFill>
              </a:rPr>
              <a:t>ROIは広告の効果を測定し、投資対効果を評価する指標です。広告戦略の最終目標はROIの最大化です。</a:t>
            </a:r>
            <a:endParaRPr lang="en-US" sz="1200" dirty="0"/>
          </a:p>
        </p:txBody>
      </p:sp>
      <p:sp>
        <p:nvSpPr>
          <p:cNvPr id="9" name="Text 6"/>
          <p:cNvSpPr/>
          <p:nvPr/>
        </p:nvSpPr>
        <p:spPr>
          <a:xfrm>
            <a:off x="1894905" y="1697488"/>
            <a:ext cx="4979052" cy="285750"/>
          </a:xfrm>
          <a:prstGeom prst="rect">
            <a:avLst/>
          </a:prstGeom>
          <a:noFill/>
          <a:ln/>
        </p:spPr>
        <p:txBody>
          <a:bodyPr wrap="square" rtlCol="0" anchor="ctr"/>
          <a:lstStyle/>
          <a:p>
            <a:pPr algn="l">
              <a:lnSpc>
                <a:spcPts val="2000"/>
              </a:lnSpc>
            </a:pPr>
            <a:r>
              <a:rPr lang="en-US" sz="1500" b="1" i="0" dirty="0">
                <a:solidFill>
                  <a:srgbClr val="1A237E"/>
                </a:solidFill>
              </a:rPr>
              <a:t>なぜROIが重要なのか？</a:t>
            </a:r>
            <a:endParaRPr lang="en-US" sz="1500" dirty="0"/>
          </a:p>
        </p:txBody>
      </p:sp>
      <p:sp>
        <p:nvSpPr>
          <p:cNvPr id="10" name="Shape 7"/>
          <p:cNvSpPr/>
          <p:nvPr/>
        </p:nvSpPr>
        <p:spPr>
          <a:xfrm>
            <a:off x="1566622" y="1712730"/>
            <a:ext cx="285748" cy="285749"/>
          </a:xfrm>
          <a:prstGeom prst="rect">
            <a:avLst/>
          </a:prstGeom>
          <a:solidFill>
            <a:srgbClr val="1A237E"/>
          </a:solidFill>
          <a:ln w="25400">
            <a:solidFill>
              <a:srgbClr val="1A237E"/>
            </a:solidFill>
            <a:prstDash val="solid"/>
          </a:ln>
        </p:spPr>
        <p:txBody>
          <a:bodyPr/>
          <a:lstStyle/>
          <a:p>
            <a:endParaRPr lang="ja-JP" altLang="en-US"/>
          </a:p>
        </p:txBody>
      </p:sp>
      <p:sp>
        <p:nvSpPr>
          <p:cNvPr id="11" name="Text 8"/>
          <p:cNvSpPr/>
          <p:nvPr/>
        </p:nvSpPr>
        <p:spPr>
          <a:xfrm>
            <a:off x="1527092" y="1613478"/>
            <a:ext cx="368617" cy="424339"/>
          </a:xfrm>
          <a:prstGeom prst="rect">
            <a:avLst/>
          </a:prstGeom>
          <a:noFill/>
          <a:ln/>
        </p:spPr>
        <p:txBody>
          <a:bodyPr wrap="square" rtlCol="0" anchor="ctr"/>
          <a:lstStyle/>
          <a:p>
            <a:pPr algn="ctr">
              <a:lnSpc>
                <a:spcPts val="2200"/>
              </a:lnSpc>
            </a:pPr>
            <a:r>
              <a:rPr lang="en-US" sz="1500" b="0" i="0" dirty="0">
                <a:solidFill>
                  <a:srgbClr val="FFFFFF"/>
                </a:solidFill>
              </a:rPr>
              <a:t>1</a:t>
            </a:r>
            <a:endParaRPr lang="en-US" sz="1500" dirty="0"/>
          </a:p>
        </p:txBody>
      </p:sp>
      <p:sp>
        <p:nvSpPr>
          <p:cNvPr id="12" name="Text 9"/>
          <p:cNvSpPr/>
          <p:nvPr/>
        </p:nvSpPr>
        <p:spPr>
          <a:xfrm>
            <a:off x="136116" y="167069"/>
            <a:ext cx="5133994" cy="171452"/>
          </a:xfrm>
          <a:prstGeom prst="rect">
            <a:avLst/>
          </a:prstGeom>
          <a:noFill/>
          <a:ln/>
        </p:spPr>
        <p:txBody>
          <a:bodyPr wrap="square" rtlCol="0" anchor="ctr"/>
          <a:lstStyle/>
          <a:p>
            <a:pPr algn="l">
              <a:lnSpc>
                <a:spcPts val="1900"/>
              </a:lnSpc>
            </a:pPr>
            <a:r>
              <a:rPr lang="en-US" sz="1300" b="0" i="0" dirty="0">
                <a:solidFill>
                  <a:srgbClr val="333333"/>
                </a:solidFill>
              </a:rPr>
              <a:t>ROIの最大化</a:t>
            </a:r>
            <a:endParaRPr lang="en-US" sz="1300" dirty="0"/>
          </a:p>
        </p:txBody>
      </p:sp>
      <p:pic>
        <p:nvPicPr>
          <p:cNvPr id="13" name="Image 0" descr="preencoded.png"/>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7521" y="161925"/>
            <a:ext cx="19050" cy="238125"/>
          </a:xfrm>
          <a:prstGeom prst="rect">
            <a:avLst/>
          </a:prstGeom>
        </p:spPr>
      </p:pic>
      <p:sp>
        <p:nvSpPr>
          <p:cNvPr id="14" name="Text 10"/>
          <p:cNvSpPr/>
          <p:nvPr/>
        </p:nvSpPr>
        <p:spPr>
          <a:xfrm>
            <a:off x="2036921" y="4500515"/>
            <a:ext cx="4308158" cy="165021"/>
          </a:xfrm>
          <a:prstGeom prst="rect">
            <a:avLst/>
          </a:prstGeom>
          <a:noFill/>
          <a:ln/>
        </p:spPr>
        <p:txBody>
          <a:bodyPr wrap="square" rtlCol="0" anchor="ctr"/>
          <a:lstStyle/>
          <a:p>
            <a:pPr algn="ctr">
              <a:lnSpc>
                <a:spcPts val="1000"/>
              </a:lnSpc>
            </a:pPr>
            <a:r>
              <a:rPr lang="en-US" sz="700" b="0" i="0" dirty="0">
                <a:solidFill>
                  <a:srgbClr val="B2B2B2"/>
                </a:solidFill>
              </a:rPr>
              <a:t>©2022 株式会社TreasureNey Corporation. All Rights Reserved.</a:t>
            </a:r>
            <a:endParaRPr lang="en-US" sz="7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735</Words>
  <Application>Microsoft Macintosh PowerPoint</Application>
  <PresentationFormat>ユーザー設定</PresentationFormat>
  <Paragraphs>98</Paragraphs>
  <Slides>10</Slides>
  <Notes>10</Notes>
  <HiddenSlides>0</HiddenSlides>
  <MMClips>0</MMClips>
  <ScaleCrop>false</ScaleCrop>
  <HeadingPairs>
    <vt:vector size="6" baseType="variant">
      <vt:variant>
        <vt:lpstr>使用されているフォント</vt:lpstr>
      </vt:variant>
      <vt:variant>
        <vt:i4>1</vt:i4>
      </vt:variant>
      <vt:variant>
        <vt:lpstr>テーマ</vt:lpstr>
      </vt:variant>
      <vt:variant>
        <vt:i4>1</vt:i4>
      </vt:variant>
      <vt:variant>
        <vt:lpstr>スライド タイトル</vt:lpstr>
      </vt:variant>
      <vt:variant>
        <vt:i4>10</vt:i4>
      </vt:variant>
    </vt:vector>
  </HeadingPairs>
  <TitlesOfParts>
    <vt:vector size="12" baseType="lpstr">
      <vt:lpstr>Arial</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友哉 水谷</cp:lastModifiedBy>
  <cp:revision>1</cp:revision>
  <dcterms:created xsi:type="dcterms:W3CDTF">2024-05-29T21:36:00Z</dcterms:created>
  <dcterms:modified xsi:type="dcterms:W3CDTF">2024-05-29T21:36:12Z</dcterms:modified>
</cp:coreProperties>
</file>